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63" r:id="rId5"/>
  </p:sldMasterIdLst>
  <p:notesMasterIdLst>
    <p:notesMasterId r:id="rId16"/>
  </p:notesMasterIdLst>
  <p:handoutMasterIdLst>
    <p:handoutMasterId r:id="rId17"/>
  </p:handoutMasterIdLst>
  <p:sldIdLst>
    <p:sldId id="256" r:id="rId6"/>
    <p:sldId id="341" r:id="rId7"/>
    <p:sldId id="340" r:id="rId8"/>
    <p:sldId id="342" r:id="rId9"/>
    <p:sldId id="327" r:id="rId10"/>
    <p:sldId id="345" r:id="rId11"/>
    <p:sldId id="338" r:id="rId12"/>
    <p:sldId id="333" r:id="rId13"/>
    <p:sldId id="343" r:id="rId14"/>
    <p:sldId id="344" r:id="rId15"/>
  </p:sldIdLst>
  <p:sldSz cx="12192000" cy="6858000"/>
  <p:notesSz cx="7023100" cy="93091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3"/>
    <a:srgbClr val="261E00"/>
    <a:srgbClr val="0F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2016" autoAdjust="0"/>
  </p:normalViewPr>
  <p:slideViewPr>
    <p:cSldViewPr snapToGrid="0">
      <p:cViewPr varScale="1">
        <p:scale>
          <a:sx n="108" d="100"/>
          <a:sy n="108" d="100"/>
        </p:scale>
        <p:origin x="468" y="7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34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D39155-E3F4-45B0-8276-3548388AF4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AFFD9-7069-4FBF-86AA-2661F8443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757F5A-ABA5-4C8B-BD3C-FFF68F51695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23337-6868-4653-8C9E-617C00907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616EC-3E65-41F4-9733-B2FC74D710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0EE063-974E-4666-B8B9-BCC6122F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01D354-E127-4C37-B7C2-84E2C991455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2BEAA7-8C86-4901-A2EF-3332731A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BEAA7-8C86-4901-A2EF-3332731AC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8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EAA7-8C86-4901-A2EF-3332731AC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8707B6-8451-40ED-A69B-D11732760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23" y="3459487"/>
            <a:ext cx="989215" cy="989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3B75DC-182B-45C2-BD43-2DF2F04EC99E}"/>
              </a:ext>
            </a:extLst>
          </p:cNvPr>
          <p:cNvSpPr txBox="1"/>
          <p:nvPr userDrawn="1"/>
        </p:nvSpPr>
        <p:spPr>
          <a:xfrm>
            <a:off x="8849532" y="4569076"/>
            <a:ext cx="290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Pittsburgh Department of 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Mobility and Infrastructure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3321050"/>
            <a:ext cx="8426450" cy="30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047163" y="5407447"/>
            <a:ext cx="2682875" cy="3195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*Meeting Type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47162" y="6071228"/>
            <a:ext cx="2682875" cy="3195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** 2019</a:t>
            </a:r>
          </a:p>
        </p:txBody>
      </p:sp>
    </p:spTree>
    <p:extLst>
      <p:ext uri="{BB962C8B-B14F-4D97-AF65-F5344CB8AC3E}">
        <p14:creationId xmlns:p14="http://schemas.microsoft.com/office/powerpoint/2010/main" val="34166928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76557" y="0"/>
            <a:ext cx="381544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376557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40BB5824-1781-44F4-91A3-20BE94BBA165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209C542B-E37B-437C-B6D2-4B609A29960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93688"/>
            <a:ext cx="3232147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610600" y="1193800"/>
            <a:ext cx="3232147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238910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684113-77C1-46C7-809D-B518E55CD3B7}"/>
              </a:ext>
            </a:extLst>
          </p:cNvPr>
          <p:cNvSpPr/>
          <p:nvPr userDrawn="1"/>
        </p:nvSpPr>
        <p:spPr>
          <a:xfrm>
            <a:off x="0" y="4002657"/>
            <a:ext cx="12192000" cy="2855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FE4B5-0291-4879-8F2E-6374CC965D4B}"/>
              </a:ext>
            </a:extLst>
          </p:cNvPr>
          <p:cNvSpPr txBox="1"/>
          <p:nvPr userDrawn="1"/>
        </p:nvSpPr>
        <p:spPr>
          <a:xfrm>
            <a:off x="1940081" y="1200817"/>
            <a:ext cx="8311838" cy="1569660"/>
          </a:xfrm>
          <a:prstGeom prst="rect">
            <a:avLst/>
          </a:prstGeom>
          <a:noFill/>
          <a:ln w="127000">
            <a:solidFill>
              <a:srgbClr val="FFD5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cap="small" spc="250" baseline="0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81" y="4287745"/>
            <a:ext cx="2285166" cy="228516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35236" y="4384221"/>
            <a:ext cx="5916839" cy="209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*Name</a:t>
            </a:r>
          </a:p>
          <a:p>
            <a:pPr lvl="0"/>
            <a:r>
              <a:rPr lang="en-US" dirty="0"/>
              <a:t>DOMI, *Title</a:t>
            </a:r>
          </a:p>
          <a:p>
            <a:pPr lvl="0"/>
            <a:r>
              <a:rPr lang="en-US" dirty="0"/>
              <a:t>414 Grant St. Room 301 Pittsburgh PA 15219</a:t>
            </a:r>
          </a:p>
          <a:p>
            <a:pPr lvl="0"/>
            <a:r>
              <a:rPr lang="en-US" dirty="0"/>
              <a:t>C: (412) 000-0000  O: (412) 000-0000</a:t>
            </a:r>
          </a:p>
          <a:p>
            <a:pPr lvl="0"/>
            <a:r>
              <a:rPr lang="en-US" dirty="0"/>
              <a:t>First.last@pittsburghpa.gov</a:t>
            </a:r>
          </a:p>
        </p:txBody>
      </p:sp>
    </p:spTree>
    <p:extLst>
      <p:ext uri="{BB962C8B-B14F-4D97-AF65-F5344CB8AC3E}">
        <p14:creationId xmlns:p14="http://schemas.microsoft.com/office/powerpoint/2010/main" val="36697434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rmatio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684113-77C1-46C7-809D-B518E55CD3B7}"/>
              </a:ext>
            </a:extLst>
          </p:cNvPr>
          <p:cNvSpPr/>
          <p:nvPr userDrawn="1"/>
        </p:nvSpPr>
        <p:spPr>
          <a:xfrm>
            <a:off x="0" y="0"/>
            <a:ext cx="12192000" cy="44087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80" y="222544"/>
            <a:ext cx="3994640" cy="3994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FE4B5-0291-4879-8F2E-6374CC965D4B}"/>
              </a:ext>
            </a:extLst>
          </p:cNvPr>
          <p:cNvSpPr txBox="1"/>
          <p:nvPr userDrawn="1"/>
        </p:nvSpPr>
        <p:spPr>
          <a:xfrm>
            <a:off x="1940081" y="4866580"/>
            <a:ext cx="8311838" cy="1569660"/>
          </a:xfrm>
          <a:prstGeom prst="rect">
            <a:avLst/>
          </a:prstGeom>
          <a:noFill/>
          <a:ln w="127000">
            <a:solidFill>
              <a:srgbClr val="FFD5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cap="small" spc="250" baseline="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569727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Informatio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684113-77C1-46C7-809D-B518E55CD3B7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1" y="661411"/>
            <a:ext cx="5535177" cy="55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01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489859"/>
            <a:ext cx="2285166" cy="22851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20486" y="3069775"/>
            <a:ext cx="767443" cy="767443"/>
          </a:xfrm>
          <a:prstGeom prst="rect">
            <a:avLst/>
          </a:pr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97479" y="3069774"/>
            <a:ext cx="767443" cy="767443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74472" y="3069773"/>
            <a:ext cx="767443" cy="7674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1465" y="3069773"/>
            <a:ext cx="767443" cy="7674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28458" y="3069772"/>
            <a:ext cx="767443" cy="767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40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8707B6-8451-40ED-A69B-D11732760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23" y="3459487"/>
            <a:ext cx="989215" cy="989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3B75DC-182B-45C2-BD43-2DF2F04EC99E}"/>
              </a:ext>
            </a:extLst>
          </p:cNvPr>
          <p:cNvSpPr txBox="1"/>
          <p:nvPr userDrawn="1"/>
        </p:nvSpPr>
        <p:spPr>
          <a:xfrm>
            <a:off x="8849532" y="4569076"/>
            <a:ext cx="290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Pittsburgh Department of 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Mobility and Infrastructure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3321050"/>
            <a:ext cx="8426450" cy="30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047163" y="5407447"/>
            <a:ext cx="2682875" cy="3195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*Meeting Type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47162" y="6071228"/>
            <a:ext cx="2682875" cy="3195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** 2019</a:t>
            </a:r>
          </a:p>
        </p:txBody>
      </p:sp>
    </p:spTree>
    <p:extLst>
      <p:ext uri="{BB962C8B-B14F-4D97-AF65-F5344CB8AC3E}">
        <p14:creationId xmlns:p14="http://schemas.microsoft.com/office/powerpoint/2010/main" val="36899765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 No Photo)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***Meeting Name***, DOMI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803D226-AE91-4271-B35B-55F69D81C044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209C542B-E37B-437C-B6D2-4B609A29960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93737"/>
            <a:ext cx="10515600" cy="2735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4A1590A-7420-4F14-BD5E-9AC335DA7D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053114"/>
            <a:ext cx="10515600" cy="16791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86933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Photo)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4458FBF-46DC-4273-935F-BFC343AE0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***Meeting Name***, DOMI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2EDE4C1A-AAED-472F-8008-EF895F93030F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209C542B-E37B-437C-B6D2-4B609A29960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93737"/>
            <a:ext cx="10515600" cy="2735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4A1590A-7420-4F14-BD5E-9AC335DA7D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053114"/>
            <a:ext cx="10515600" cy="16791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47938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***Meeting Name***, DOMI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31FDE16A-451A-46CA-86ED-D804E5091844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884AAD9C-EBBC-4DB8-8482-FB149501D3A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93688"/>
            <a:ext cx="11471275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1193800"/>
            <a:ext cx="11471275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035012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***Meeting Name***, DOMI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832FF88E-B580-40E6-9179-E44AD5CB79D1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884AAD9C-EBBC-4DB8-8482-FB149501D3A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93688"/>
            <a:ext cx="11471275" cy="72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C482935-CDFE-4AF4-AE33-96CF9C3D36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2179529"/>
            <a:ext cx="11471275" cy="2242159"/>
          </a:xfrm>
          <a:prstGeom prst="rect">
            <a:avLst/>
          </a:prstGeom>
        </p:spPr>
        <p:txBody>
          <a:bodyPr numCol="3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8000" dirty="0"/>
              <a:t>1</a:t>
            </a:r>
          </a:p>
          <a:p>
            <a:pPr algn="ctr"/>
            <a:r>
              <a:rPr lang="en-US" sz="3200" dirty="0"/>
              <a:t>Unit</a:t>
            </a:r>
            <a:endParaRPr lang="en-US" sz="8000" dirty="0"/>
          </a:p>
          <a:p>
            <a:pPr algn="ctr"/>
            <a:r>
              <a:rPr lang="en-US" sz="8000" dirty="0"/>
              <a:t>2</a:t>
            </a:r>
          </a:p>
          <a:p>
            <a:pPr algn="ctr"/>
            <a:r>
              <a:rPr lang="en-US" sz="3200" dirty="0"/>
              <a:t>Unit</a:t>
            </a:r>
          </a:p>
          <a:p>
            <a:pPr algn="ctr"/>
            <a:r>
              <a:rPr lang="en-US" sz="8000" dirty="0"/>
              <a:t>3</a:t>
            </a:r>
          </a:p>
          <a:p>
            <a:pPr algn="ctr"/>
            <a:r>
              <a:rPr lang="en-US" sz="3200" dirty="0"/>
              <a:t>Unit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9251" y="5516545"/>
            <a:ext cx="1147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965964"/>
            <a:ext cx="10515600" cy="283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Sub Text</a:t>
            </a:r>
          </a:p>
        </p:txBody>
      </p:sp>
    </p:spTree>
    <p:extLst>
      <p:ext uri="{BB962C8B-B14F-4D97-AF65-F5344CB8AC3E}">
        <p14:creationId xmlns:p14="http://schemas.microsoft.com/office/powerpoint/2010/main" val="12901389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 No Photo)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A06E2511-5A3F-4ACA-90AF-210D306D4F4F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209C542B-E37B-437C-B6D2-4B609A29960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93737"/>
            <a:ext cx="10515600" cy="2735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4A1590A-7420-4F14-BD5E-9AC335DA7D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053114"/>
            <a:ext cx="10515600" cy="16791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2504489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***Meeting Name***, DOMI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85E0EB12-215E-4019-AF0F-68931A262B18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F7824DF0-12E0-4EB2-8C54-95CC32C447B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93688"/>
            <a:ext cx="11471275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1193800"/>
            <a:ext cx="11471275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819796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***Meeting Name***, DOMI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60ABAEDE-9211-4959-9314-ABB138B8BD0F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4D57FB59-CB73-4DB2-9346-8F579FD7D30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594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65964"/>
            <a:ext cx="10515600" cy="283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Sub Text</a:t>
            </a:r>
          </a:p>
        </p:txBody>
      </p:sp>
    </p:spTree>
    <p:extLst>
      <p:ext uri="{BB962C8B-B14F-4D97-AF65-F5344CB8AC3E}">
        <p14:creationId xmlns:p14="http://schemas.microsoft.com/office/powerpoint/2010/main" val="38219131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781050"/>
            <a:ext cx="12192000" cy="6067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***Meeting Name***, DOMI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985FE3F4-93B3-4B5D-8FEC-1C4D2C74DDE6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4D57FB59-CB73-4DB2-9346-8F579FD7D30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179388"/>
            <a:ext cx="11471275" cy="72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spc="1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488756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90966" y="0"/>
            <a:ext cx="380103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90966" y="0"/>
            <a:ext cx="3801034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***Meeting Name***, DOMI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3663007-86BF-419E-B5CE-7CA904AE5B0F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720B4AB1-AAD9-4241-A4A5-8F0C7BE01F6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1" y="293688"/>
            <a:ext cx="7804149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1" y="1193800"/>
            <a:ext cx="7804149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740726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76557" y="0"/>
            <a:ext cx="381544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376557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***Meeting Name***, DOMI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5347371-8F62-4EE5-950F-92EA4BC2C8DE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209C542B-E37B-437C-B6D2-4B609A29960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93688"/>
            <a:ext cx="3232147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610600" y="1193800"/>
            <a:ext cx="3232147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7055862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684113-77C1-46C7-809D-B518E55CD3B7}"/>
              </a:ext>
            </a:extLst>
          </p:cNvPr>
          <p:cNvSpPr/>
          <p:nvPr userDrawn="1"/>
        </p:nvSpPr>
        <p:spPr>
          <a:xfrm>
            <a:off x="0" y="4002657"/>
            <a:ext cx="12192000" cy="2855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FE4B5-0291-4879-8F2E-6374CC965D4B}"/>
              </a:ext>
            </a:extLst>
          </p:cNvPr>
          <p:cNvSpPr txBox="1"/>
          <p:nvPr userDrawn="1"/>
        </p:nvSpPr>
        <p:spPr>
          <a:xfrm>
            <a:off x="1940081" y="1200817"/>
            <a:ext cx="8311838" cy="1569660"/>
          </a:xfrm>
          <a:prstGeom prst="rect">
            <a:avLst/>
          </a:prstGeom>
          <a:noFill/>
          <a:ln w="127000">
            <a:solidFill>
              <a:srgbClr val="FFD5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cap="small" spc="250" baseline="0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81" y="4287745"/>
            <a:ext cx="2285166" cy="228516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35236" y="4384221"/>
            <a:ext cx="5916839" cy="209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*Name</a:t>
            </a:r>
          </a:p>
          <a:p>
            <a:pPr lvl="0"/>
            <a:r>
              <a:rPr lang="en-US" dirty="0"/>
              <a:t>DOMI, *Title</a:t>
            </a:r>
          </a:p>
          <a:p>
            <a:pPr lvl="0"/>
            <a:r>
              <a:rPr lang="en-US" dirty="0"/>
              <a:t>414 Grant St. Room 301 Pittsburgh PA 15219</a:t>
            </a:r>
          </a:p>
          <a:p>
            <a:pPr lvl="0"/>
            <a:r>
              <a:rPr lang="en-US" dirty="0"/>
              <a:t>C: (412) 000-0000  O: (412) 000-0000</a:t>
            </a:r>
          </a:p>
          <a:p>
            <a:pPr lvl="0"/>
            <a:r>
              <a:rPr lang="en-US" dirty="0"/>
              <a:t>First.last@pittsburghpa.gov</a:t>
            </a:r>
          </a:p>
        </p:txBody>
      </p:sp>
    </p:spTree>
    <p:extLst>
      <p:ext uri="{BB962C8B-B14F-4D97-AF65-F5344CB8AC3E}">
        <p14:creationId xmlns:p14="http://schemas.microsoft.com/office/powerpoint/2010/main" val="14248555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rmatio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684113-77C1-46C7-809D-B518E55CD3B7}"/>
              </a:ext>
            </a:extLst>
          </p:cNvPr>
          <p:cNvSpPr/>
          <p:nvPr userDrawn="1"/>
        </p:nvSpPr>
        <p:spPr>
          <a:xfrm>
            <a:off x="0" y="0"/>
            <a:ext cx="12192000" cy="44087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80" y="222544"/>
            <a:ext cx="3994640" cy="3994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FE4B5-0291-4879-8F2E-6374CC965D4B}"/>
              </a:ext>
            </a:extLst>
          </p:cNvPr>
          <p:cNvSpPr txBox="1"/>
          <p:nvPr userDrawn="1"/>
        </p:nvSpPr>
        <p:spPr>
          <a:xfrm>
            <a:off x="1940081" y="4866580"/>
            <a:ext cx="8311838" cy="1569660"/>
          </a:xfrm>
          <a:prstGeom prst="rect">
            <a:avLst/>
          </a:prstGeom>
          <a:noFill/>
          <a:ln w="127000">
            <a:solidFill>
              <a:srgbClr val="FFD5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cap="small" spc="250" baseline="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59202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Informatio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684113-77C1-46C7-809D-B518E55CD3B7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1" y="661411"/>
            <a:ext cx="5535177" cy="55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3185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E7F26B-E981-44AF-A2BB-BF0821C6D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489859"/>
            <a:ext cx="2285166" cy="22851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20486" y="3069775"/>
            <a:ext cx="767443" cy="767443"/>
          </a:xfrm>
          <a:prstGeom prst="rect">
            <a:avLst/>
          </a:pr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97479" y="3069774"/>
            <a:ext cx="767443" cy="767443"/>
          </a:xfrm>
          <a:prstGeom prst="rect">
            <a:avLst/>
          </a:prstGeom>
          <a:solidFill>
            <a:srgbClr val="0F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74472" y="3069773"/>
            <a:ext cx="767443" cy="7674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51465" y="3069773"/>
            <a:ext cx="767443" cy="7674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28458" y="3069772"/>
            <a:ext cx="767443" cy="767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990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Photo)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4458FBF-46DC-4273-935F-BFC343AE0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06480898-7434-4AC6-8C7B-9EEFF328B229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209C542B-E37B-437C-B6D2-4B609A29960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93737"/>
            <a:ext cx="10515600" cy="2735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4A1590A-7420-4F14-BD5E-9AC335DA7D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053114"/>
            <a:ext cx="10515600" cy="16791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81477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56990B2A-7BFE-4038-842E-28AB7F08FD38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884AAD9C-EBBC-4DB8-8482-FB149501D3A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93688"/>
            <a:ext cx="11471275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1193800"/>
            <a:ext cx="11471275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027713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C3EFC71-F1EC-4065-B096-45B9AC874C75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884AAD9C-EBBC-4DB8-8482-FB149501D3A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93688"/>
            <a:ext cx="11471275" cy="72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C482935-CDFE-4AF4-AE33-96CF9C3D36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2179529"/>
            <a:ext cx="11471275" cy="2242159"/>
          </a:xfrm>
          <a:prstGeom prst="rect">
            <a:avLst/>
          </a:prstGeom>
        </p:spPr>
        <p:txBody>
          <a:bodyPr numCol="3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8000" dirty="0"/>
              <a:t>1</a:t>
            </a:r>
          </a:p>
          <a:p>
            <a:pPr algn="ctr"/>
            <a:r>
              <a:rPr lang="en-US" sz="3200" dirty="0"/>
              <a:t>Unit</a:t>
            </a:r>
            <a:endParaRPr lang="en-US" sz="8000" dirty="0"/>
          </a:p>
          <a:p>
            <a:pPr algn="ctr"/>
            <a:r>
              <a:rPr lang="en-US" sz="8000" dirty="0"/>
              <a:t>2</a:t>
            </a:r>
          </a:p>
          <a:p>
            <a:pPr algn="ctr"/>
            <a:r>
              <a:rPr lang="en-US" sz="3200" dirty="0"/>
              <a:t>Unit</a:t>
            </a:r>
          </a:p>
          <a:p>
            <a:pPr algn="ctr"/>
            <a:r>
              <a:rPr lang="en-US" sz="8000" dirty="0"/>
              <a:t>3</a:t>
            </a:r>
          </a:p>
          <a:p>
            <a:pPr algn="ctr"/>
            <a:r>
              <a:rPr lang="en-US" sz="3200" dirty="0"/>
              <a:t>Unit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9251" y="5516545"/>
            <a:ext cx="1147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965964"/>
            <a:ext cx="10515600" cy="283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Sub Text</a:t>
            </a:r>
          </a:p>
        </p:txBody>
      </p:sp>
    </p:spTree>
    <p:extLst>
      <p:ext uri="{BB962C8B-B14F-4D97-AF65-F5344CB8AC3E}">
        <p14:creationId xmlns:p14="http://schemas.microsoft.com/office/powerpoint/2010/main" val="37601824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224214F9-F7A5-47CF-B0A8-AB3FB6AFB0C0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F7824DF0-12E0-4EB2-8C54-95CC32C447B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293688"/>
            <a:ext cx="11471275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1193800"/>
            <a:ext cx="11471275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775355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E92959D2-06B7-46CB-A122-190B14B7B2A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4D57FB59-CB73-4DB2-9346-8F579FD7D30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594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65964"/>
            <a:ext cx="10515600" cy="283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Sub Text</a:t>
            </a:r>
          </a:p>
        </p:txBody>
      </p:sp>
    </p:spTree>
    <p:extLst>
      <p:ext uri="{BB962C8B-B14F-4D97-AF65-F5344CB8AC3E}">
        <p14:creationId xmlns:p14="http://schemas.microsoft.com/office/powerpoint/2010/main" val="32988593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781050"/>
            <a:ext cx="12192000" cy="6067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4747011B-D9DF-4AFD-9FA2-B7513B93F17C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4D57FB59-CB73-4DB2-9346-8F579FD7D30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179388"/>
            <a:ext cx="11471275" cy="72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spc="1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292129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90966" y="0"/>
            <a:ext cx="380103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90966" y="0"/>
            <a:ext cx="3801034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2A90C606-480A-4F82-8133-16E7260897EB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r"/>
            <a:fld id="{720B4AB1-AAD9-4241-A4A5-8F0C7BE01F6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1" y="293688"/>
            <a:ext cx="7804149" cy="7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1" y="1193800"/>
            <a:ext cx="7804149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Text: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375576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F1D37FE-EF9F-4E2F-98E0-5D5EA95C4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Black Street / Mossfield St Street Traffic Calming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C621759-47C1-4985-A587-FC02BC84D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BB64539-9DDD-4CF4-8A8A-9C37743A9CEF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BADA66A-6F9B-471D-803B-BB13CD4C8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fld id="{0192CA2A-B33A-4835-8FC2-2DFBD843A7F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7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0" r:id="rId4"/>
    <p:sldLayoutId id="2147483661" r:id="rId5"/>
    <p:sldLayoutId id="2147483654" r:id="rId6"/>
    <p:sldLayoutId id="2147483651" r:id="rId7"/>
    <p:sldLayoutId id="2147483662" r:id="rId8"/>
    <p:sldLayoutId id="2147483652" r:id="rId9"/>
    <p:sldLayoutId id="2147483653" r:id="rId10"/>
    <p:sldLayoutId id="2147483655" r:id="rId11"/>
    <p:sldLayoutId id="2147483657" r:id="rId12"/>
    <p:sldLayoutId id="2147483658" r:id="rId13"/>
    <p:sldLayoutId id="2147483656" r:id="rId14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F1D37FE-EF9F-4E2F-98E0-5D5EA95C4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***Meeting Name***, DOMI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C621759-47C1-4985-A587-FC02BC84D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B9CA967-3267-420F-BE88-933A2DFE35F4}" type="datetime1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BADA66A-6F9B-471D-803B-BB13CD4C8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fld id="{0192CA2A-B33A-4835-8FC2-2DFBD843A7F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3863" y="2133600"/>
            <a:ext cx="6560033" cy="4257675"/>
          </a:xfrm>
        </p:spPr>
        <p:txBody>
          <a:bodyPr/>
          <a:lstStyle/>
          <a:p>
            <a:r>
              <a:rPr lang="en-US" sz="7200" cap="all" spc="180" dirty="0" smtClean="0"/>
              <a:t>Arlington </a:t>
            </a:r>
            <a:r>
              <a:rPr lang="en-US" sz="7200" cap="all" spc="180" dirty="0" smtClean="0"/>
              <a:t>avenue </a:t>
            </a:r>
            <a:r>
              <a:rPr lang="en-US" sz="7200" cap="all" spc="180" dirty="0"/>
              <a:t>traffic calming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March 07, 2022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FFD3C2-F2E4-4919-A380-DD2E10223E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Traffic </a:t>
            </a:r>
            <a:r>
              <a:rPr lang="en-US" dirty="0" smtClean="0"/>
              <a:t>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20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</a:t>
            </a:r>
            <a:r>
              <a:rPr lang="en-US" dirty="0" smtClean="0"/>
              <a:t>Ave </a:t>
            </a:r>
            <a:r>
              <a:rPr lang="en-US" dirty="0"/>
              <a:t>Traffic Calming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64E4289-7DDB-44F2-8151-4367FBDA9C8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8397" y="318571"/>
            <a:ext cx="11471275" cy="727075"/>
          </a:xfrm>
        </p:spPr>
        <p:txBody>
          <a:bodyPr anchor="t"/>
          <a:lstStyle/>
          <a:p>
            <a:r>
              <a:rPr lang="en-US" dirty="0" smtClean="0">
                <a:latin typeface="Roboto"/>
                <a:ea typeface="Roboto"/>
                <a:cs typeface="Arial"/>
              </a:rPr>
              <a:t>Potential Improvements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09299" y="998009"/>
            <a:ext cx="11471274" cy="48514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latin typeface="Roboto"/>
                <a:ea typeface="Roboto"/>
                <a:cs typeface="Segoe UI"/>
              </a:rPr>
              <a:t>Speed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Primary emergency service and transit route</a:t>
            </a:r>
          </a:p>
          <a:p>
            <a:pPr marL="1143000" lvl="1" indent="-457200"/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Cannot construct speed </a:t>
            </a:r>
            <a:r>
              <a:rPr lang="en-US" sz="2200" i="1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humps</a:t>
            </a:r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 in series along entire length of </a:t>
            </a:r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Arlington</a:t>
            </a:r>
          </a:p>
          <a:p>
            <a:pPr marL="1143000" lvl="1" indent="-457200"/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Need for alternate type of speed hump that supports services</a:t>
            </a:r>
            <a:endParaRPr lang="en-US" sz="2200" dirty="0" smtClean="0">
              <a:solidFill>
                <a:schemeClr val="bg1"/>
              </a:solidFill>
              <a:latin typeface="Roboto"/>
              <a:ea typeface="Roboto"/>
              <a:cs typeface="Segoe UI"/>
            </a:endParaRPr>
          </a:p>
          <a:p>
            <a:endParaRPr lang="en-US" sz="2200" dirty="0">
              <a:latin typeface="Roboto"/>
              <a:ea typeface="Roboto"/>
              <a:cs typeface="Segoe UI"/>
            </a:endParaRPr>
          </a:p>
          <a:p>
            <a:r>
              <a:rPr lang="en-US" sz="2200" dirty="0">
                <a:latin typeface="Roboto"/>
                <a:ea typeface="Roboto"/>
                <a:cs typeface="Segoe UI"/>
              </a:rPr>
              <a:t> </a:t>
            </a:r>
            <a:r>
              <a:rPr lang="en-US" sz="2200" dirty="0" smtClean="0">
                <a:latin typeface="Roboto"/>
                <a:ea typeface="Roboto"/>
                <a:cs typeface="Segoe UI"/>
              </a:rPr>
              <a:t>                 Speed Table                                                Speed Cushion</a:t>
            </a:r>
            <a:endParaRPr lang="en-US" sz="2800" dirty="0">
              <a:latin typeface="Roboto"/>
              <a:ea typeface="Roboto"/>
              <a:cs typeface="Segoe UI"/>
            </a:endParaRPr>
          </a:p>
          <a:p>
            <a:pPr marL="1143000" lvl="1" indent="-457200"/>
            <a:endParaRPr lang="en-US" sz="2200" dirty="0">
              <a:latin typeface="Roboto"/>
              <a:ea typeface="Roboto"/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5" y="3722539"/>
            <a:ext cx="3336979" cy="1999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84" y="3722539"/>
            <a:ext cx="3684792" cy="20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5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Arlington </a:t>
            </a:r>
            <a:r>
              <a:rPr lang="en-US" dirty="0"/>
              <a:t>Ave Traffic Calming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349250" y="6382006"/>
            <a:ext cx="2743200" cy="365125"/>
          </a:xfrm>
        </p:spPr>
        <p:txBody>
          <a:bodyPr/>
          <a:lstStyle/>
          <a:p>
            <a:fld id="{900F1F41-98D0-4A97-9225-B202DD5282F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t"/>
          <a:lstStyle/>
          <a:p>
            <a:r>
              <a:rPr lang="en-US" dirty="0" smtClean="0">
                <a:latin typeface="Roboto"/>
                <a:ea typeface="Roboto"/>
                <a:cs typeface="Arial"/>
              </a:rPr>
              <a:t>Arlington </a:t>
            </a:r>
            <a:r>
              <a:rPr lang="en-US" dirty="0" smtClean="0">
                <a:latin typeface="Roboto"/>
                <a:ea typeface="Roboto"/>
                <a:cs typeface="Arial"/>
              </a:rPr>
              <a:t>Ave </a:t>
            </a:r>
            <a:r>
              <a:rPr lang="en-US" dirty="0" smtClean="0">
                <a:latin typeface="Roboto"/>
                <a:ea typeface="Roboto"/>
                <a:cs typeface="Arial"/>
              </a:rPr>
              <a:t>Project </a:t>
            </a:r>
            <a:r>
              <a:rPr lang="en-US" dirty="0" smtClean="0">
                <a:latin typeface="Roboto"/>
                <a:ea typeface="Roboto"/>
                <a:cs typeface="Arial"/>
              </a:rPr>
              <a:t>Timeline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9250" y="1193799"/>
            <a:ext cx="11307875" cy="51067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September 2020: </a:t>
            </a:r>
            <a:r>
              <a:rPr lang="en-US" sz="2400" dirty="0" smtClean="0"/>
              <a:t>traffic calming request received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January </a:t>
            </a:r>
            <a:r>
              <a:rPr lang="en-US" dirty="0" smtClean="0"/>
              <a:t>2021: </a:t>
            </a:r>
            <a:r>
              <a:rPr lang="en-US" sz="2400" dirty="0" smtClean="0"/>
              <a:t>traffic volume and speed data collected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April 2021: </a:t>
            </a:r>
            <a:r>
              <a:rPr lang="en-US" sz="2400" dirty="0" smtClean="0"/>
              <a:t>engineering evaluation performed, project accepted into design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July </a:t>
            </a:r>
            <a:r>
              <a:rPr lang="en-US" dirty="0" smtClean="0"/>
              <a:t>2021: </a:t>
            </a:r>
            <a:r>
              <a:rPr lang="en-US" sz="2400" dirty="0" smtClean="0"/>
              <a:t>design phase paused for outreach with emergency services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February 2022: </a:t>
            </a:r>
            <a:r>
              <a:rPr lang="en-US" sz="2400" dirty="0" smtClean="0"/>
              <a:t>design phase restarted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March 2022:</a:t>
            </a:r>
            <a:r>
              <a:rPr lang="en-US" sz="2400" dirty="0" smtClean="0"/>
              <a:t> antici</a:t>
            </a:r>
            <a:r>
              <a:rPr lang="en-US" sz="2400" dirty="0" smtClean="0"/>
              <a:t>pated design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May 2022: </a:t>
            </a:r>
            <a:r>
              <a:rPr lang="en-US" sz="2400" dirty="0" smtClean="0"/>
              <a:t>begin construction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66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12" y="2336933"/>
            <a:ext cx="7374531" cy="28234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Ave Traffic Calming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424CAA-885A-40F5-ABAA-EBDD4199D9B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Evolution of Traffic Calming Program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4875"/>
          <a:stretch/>
        </p:blipFill>
        <p:spPr>
          <a:xfrm>
            <a:off x="1162177" y="1674496"/>
            <a:ext cx="10075399" cy="43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0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Ave Traffic Calming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424CAA-885A-40F5-ABAA-EBDD4199D9B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Evolution of Traffic Calming Program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9250" y="1193799"/>
            <a:ext cx="11307875" cy="5106711"/>
          </a:xfrm>
        </p:spPr>
        <p:txBody>
          <a:bodyPr/>
          <a:lstStyle/>
          <a:p>
            <a:r>
              <a:rPr lang="en-US" dirty="0" smtClean="0"/>
              <a:t>Lessons Learned: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Line striping and signage alone has minimal impact on speeding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Speed humps </a:t>
            </a:r>
            <a:r>
              <a:rPr lang="en-US" sz="2400" dirty="0" smtClean="0"/>
              <a:t>(and other vertical deflection devices) most </a:t>
            </a:r>
            <a:r>
              <a:rPr lang="en-US" sz="2400" dirty="0" smtClean="0"/>
              <a:t>effective at reducing 85% speeds above 25 mph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Uses of street extremely important when programming speed humps:</a:t>
            </a:r>
          </a:p>
          <a:p>
            <a:pPr marL="1143000" lvl="1" indent="-457200"/>
            <a:r>
              <a:rPr lang="en-US" dirty="0" smtClean="0">
                <a:solidFill>
                  <a:schemeClr val="bg1"/>
                </a:solidFill>
              </a:rPr>
              <a:t>Extra care needed on transit and emergency services routes</a:t>
            </a:r>
          </a:p>
          <a:p>
            <a:pPr marL="1143000" lvl="1" indent="-457200"/>
            <a:r>
              <a:rPr lang="en-US" dirty="0" smtClean="0">
                <a:solidFill>
                  <a:schemeClr val="bg1"/>
                </a:solidFill>
              </a:rPr>
              <a:t>Cannot deploy speed humps along entire street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70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</a:t>
            </a:r>
            <a:r>
              <a:rPr lang="en-US" dirty="0"/>
              <a:t>Ave Traffic Calming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424CAA-885A-40F5-ABAA-EBDD4199D9B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Arlington </a:t>
            </a:r>
            <a:r>
              <a:rPr lang="en-US" dirty="0" smtClean="0"/>
              <a:t>Ave Traffic </a:t>
            </a:r>
            <a:r>
              <a:rPr lang="en-US" dirty="0"/>
              <a:t>Speed and Volume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0363" y="1083733"/>
            <a:ext cx="6276412" cy="4851400"/>
          </a:xfrm>
        </p:spPr>
        <p:txBody>
          <a:bodyPr/>
          <a:lstStyle/>
          <a:p>
            <a:r>
              <a:rPr lang="en-US" b="1" dirty="0" smtClean="0"/>
              <a:t>Arlington west </a:t>
            </a:r>
            <a:r>
              <a:rPr lang="en-US" b="1" dirty="0" smtClean="0"/>
              <a:t>of </a:t>
            </a:r>
            <a:r>
              <a:rPr lang="en-US" b="1" dirty="0" smtClean="0"/>
              <a:t>Spring St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2021</a:t>
            </a:r>
            <a:endParaRPr lang="en-US" dirty="0"/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Average Daily Traffic: </a:t>
            </a:r>
            <a:r>
              <a:rPr lang="en-US" sz="2800" dirty="0" smtClean="0">
                <a:solidFill>
                  <a:schemeClr val="bg1"/>
                </a:solidFill>
              </a:rPr>
              <a:t>4,000 </a:t>
            </a:r>
            <a:r>
              <a:rPr lang="en-US" sz="2800" dirty="0" err="1" smtClean="0">
                <a:solidFill>
                  <a:schemeClr val="bg1"/>
                </a:solidFill>
              </a:rPr>
              <a:t>vpd</a:t>
            </a:r>
            <a:endParaRPr lang="en-US" sz="2800" dirty="0">
              <a:solidFill>
                <a:schemeClr val="bg1"/>
              </a:solidFill>
            </a:endParaRPr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Median Speed: </a:t>
            </a:r>
            <a:r>
              <a:rPr lang="en-US" sz="2800" dirty="0" smtClean="0">
                <a:solidFill>
                  <a:schemeClr val="bg1"/>
                </a:solidFill>
              </a:rPr>
              <a:t>30 </a:t>
            </a:r>
            <a:r>
              <a:rPr lang="en-US" sz="2800" dirty="0">
                <a:solidFill>
                  <a:schemeClr val="bg1"/>
                </a:solidFill>
              </a:rPr>
              <a:t>mph</a:t>
            </a:r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85th Percentile Speed: </a:t>
            </a:r>
            <a:r>
              <a:rPr lang="en-US" sz="2800" dirty="0" smtClean="0">
                <a:solidFill>
                  <a:schemeClr val="bg1"/>
                </a:solidFill>
              </a:rPr>
              <a:t>34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mph</a:t>
            </a:r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Percent of Motorists Driving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over </a:t>
            </a:r>
            <a:r>
              <a:rPr lang="en-US" sz="2800" dirty="0">
                <a:solidFill>
                  <a:schemeClr val="bg1"/>
                </a:solidFill>
              </a:rPr>
              <a:t>the Speed Limit: </a:t>
            </a:r>
            <a:r>
              <a:rPr lang="en-US" sz="2800" dirty="0" smtClean="0">
                <a:solidFill>
                  <a:schemeClr val="bg1"/>
                </a:solidFill>
              </a:rPr>
              <a:t>82%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24" y="1083733"/>
            <a:ext cx="4212658" cy="52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6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</a:t>
            </a:r>
            <a:r>
              <a:rPr lang="en-US" dirty="0"/>
              <a:t>Ave Traffic Calming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424CAA-885A-40F5-ABAA-EBDD4199D9B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Arlington </a:t>
            </a:r>
            <a:r>
              <a:rPr lang="en-US" dirty="0" smtClean="0"/>
              <a:t>Ave Traffic </a:t>
            </a:r>
            <a:r>
              <a:rPr lang="en-US" dirty="0"/>
              <a:t>Speed and Volume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0363" y="1083733"/>
            <a:ext cx="6276412" cy="4851400"/>
          </a:xfrm>
        </p:spPr>
        <p:txBody>
          <a:bodyPr/>
          <a:lstStyle/>
          <a:p>
            <a:r>
              <a:rPr lang="en-US" b="1" dirty="0" smtClean="0"/>
              <a:t>Arlington east </a:t>
            </a:r>
            <a:r>
              <a:rPr lang="en-US" b="1" dirty="0" smtClean="0"/>
              <a:t>of </a:t>
            </a:r>
            <a:r>
              <a:rPr lang="en-US" b="1" dirty="0" smtClean="0"/>
              <a:t>Spring St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2021</a:t>
            </a:r>
            <a:endParaRPr lang="en-US" dirty="0"/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Average Daily Traffic: </a:t>
            </a:r>
            <a:r>
              <a:rPr lang="en-US" sz="2800" dirty="0" smtClean="0">
                <a:solidFill>
                  <a:schemeClr val="bg1"/>
                </a:solidFill>
              </a:rPr>
              <a:t>2,000 </a:t>
            </a:r>
            <a:r>
              <a:rPr lang="en-US" sz="2800" dirty="0" err="1" smtClean="0">
                <a:solidFill>
                  <a:schemeClr val="bg1"/>
                </a:solidFill>
              </a:rPr>
              <a:t>vpd</a:t>
            </a:r>
            <a:endParaRPr lang="en-US" sz="2800" dirty="0">
              <a:solidFill>
                <a:schemeClr val="bg1"/>
              </a:solidFill>
            </a:endParaRPr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Median Speed: </a:t>
            </a:r>
            <a:r>
              <a:rPr lang="en-US" sz="2800" dirty="0" smtClean="0">
                <a:solidFill>
                  <a:schemeClr val="bg1"/>
                </a:solidFill>
              </a:rPr>
              <a:t>25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mph</a:t>
            </a:r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85th Percentile Speed: </a:t>
            </a:r>
            <a:r>
              <a:rPr lang="en-US" sz="2800" dirty="0" smtClean="0">
                <a:solidFill>
                  <a:schemeClr val="bg1"/>
                </a:solidFill>
              </a:rPr>
              <a:t>32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mph</a:t>
            </a:r>
          </a:p>
          <a:p>
            <a:pPr marL="1143000" lvl="1" indent="-457200"/>
            <a:r>
              <a:rPr lang="en-US" sz="2800" dirty="0">
                <a:solidFill>
                  <a:schemeClr val="bg1"/>
                </a:solidFill>
              </a:rPr>
              <a:t>Percent of Motorists Driving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over </a:t>
            </a:r>
            <a:r>
              <a:rPr lang="en-US" sz="2800" dirty="0">
                <a:solidFill>
                  <a:schemeClr val="bg1"/>
                </a:solidFill>
              </a:rPr>
              <a:t>the Speed Limit: </a:t>
            </a:r>
            <a:r>
              <a:rPr lang="en-US" sz="2800" dirty="0" smtClean="0">
                <a:solidFill>
                  <a:schemeClr val="bg1"/>
                </a:solidFill>
              </a:rPr>
              <a:t>49%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23" y="1083733"/>
            <a:ext cx="4229007" cy="52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9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</a:t>
            </a:r>
            <a:r>
              <a:rPr lang="en-US" dirty="0"/>
              <a:t>Ave Traffic Calming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424CAA-885A-40F5-ABAA-EBDD4199D9B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Arlington </a:t>
            </a:r>
            <a:r>
              <a:rPr lang="en-US" dirty="0"/>
              <a:t>Ave </a:t>
            </a:r>
            <a:r>
              <a:rPr lang="en-US" dirty="0" smtClean="0"/>
              <a:t>Crash 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49250" y="1020764"/>
            <a:ext cx="11471275" cy="5024436"/>
          </a:xfrm>
        </p:spPr>
        <p:txBody>
          <a:bodyPr/>
          <a:lstStyle/>
          <a:p>
            <a:r>
              <a:rPr lang="en-US" sz="2400" dirty="0" smtClean="0"/>
              <a:t>Date range: </a:t>
            </a:r>
            <a:r>
              <a:rPr lang="en-US" sz="2400" dirty="0" smtClean="0"/>
              <a:t>2016-2020</a:t>
            </a:r>
            <a:endParaRPr lang="en-US" sz="2400" dirty="0" smtClean="0"/>
          </a:p>
          <a:p>
            <a:r>
              <a:rPr lang="en-US" sz="2400" dirty="0" smtClean="0"/>
              <a:t>Limits</a:t>
            </a:r>
            <a:r>
              <a:rPr lang="en-US" sz="2400" dirty="0" smtClean="0"/>
              <a:t>: </a:t>
            </a:r>
            <a:r>
              <a:rPr lang="en-US" sz="2400" dirty="0" smtClean="0"/>
              <a:t>Frederick </a:t>
            </a:r>
            <a:r>
              <a:rPr lang="en-US" sz="2400" dirty="0" smtClean="0"/>
              <a:t>Street to </a:t>
            </a:r>
            <a:r>
              <a:rPr lang="en-US" sz="2400" dirty="0" smtClean="0"/>
              <a:t>Clover Street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479" y="2036473"/>
            <a:ext cx="9209041" cy="43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44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</a:t>
            </a:r>
            <a:r>
              <a:rPr lang="en-US" dirty="0" smtClean="0"/>
              <a:t>Ave </a:t>
            </a:r>
            <a:r>
              <a:rPr lang="en-US" dirty="0"/>
              <a:t>Traffic Calming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64E4289-7DDB-44F2-8151-4367FBDA9C8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8397" y="318571"/>
            <a:ext cx="11471275" cy="727075"/>
          </a:xfrm>
        </p:spPr>
        <p:txBody>
          <a:bodyPr anchor="t"/>
          <a:lstStyle/>
          <a:p>
            <a:r>
              <a:rPr lang="en-US" dirty="0" smtClean="0">
                <a:latin typeface="Roboto"/>
                <a:ea typeface="Roboto"/>
                <a:cs typeface="Arial"/>
              </a:rPr>
              <a:t>Early Action </a:t>
            </a:r>
            <a:r>
              <a:rPr lang="en-US" dirty="0" smtClean="0">
                <a:latin typeface="Roboto"/>
                <a:ea typeface="Roboto"/>
                <a:cs typeface="Arial"/>
              </a:rPr>
              <a:t>Improvements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09299" y="998009"/>
            <a:ext cx="11471274" cy="48514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 smtClean="0">
                <a:latin typeface="Roboto"/>
                <a:ea typeface="Roboto"/>
                <a:cs typeface="Segoe UI"/>
              </a:rPr>
              <a:t>Fernleaf</a:t>
            </a:r>
            <a:r>
              <a:rPr lang="en-US" sz="2800" b="1" u="sng" dirty="0" smtClean="0">
                <a:latin typeface="Roboto"/>
                <a:ea typeface="Roboto"/>
                <a:cs typeface="Segoe UI"/>
              </a:rPr>
              <a:t> All-Way 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All-way stop previously approved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Eastbound stop sign was not installed due to grade of street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Numerous community complaints to add 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Traffic volumes roughly equivalent (meets warrant)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Installed on trial basis</a:t>
            </a:r>
          </a:p>
        </p:txBody>
      </p:sp>
    </p:spTree>
    <p:extLst>
      <p:ext uri="{BB962C8B-B14F-4D97-AF65-F5344CB8AC3E}">
        <p14:creationId xmlns:p14="http://schemas.microsoft.com/office/powerpoint/2010/main" val="52550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Arlington </a:t>
            </a:r>
            <a:r>
              <a:rPr lang="en-US" dirty="0" smtClean="0"/>
              <a:t>Ave </a:t>
            </a:r>
            <a:r>
              <a:rPr lang="en-US" dirty="0"/>
              <a:t>Traffic Calming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64E4289-7DDB-44F2-8151-4367FBDA9C8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4AAD9C-EBBC-4DB8-8482-FB149501D3A8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8397" y="318571"/>
            <a:ext cx="11471275" cy="727075"/>
          </a:xfrm>
        </p:spPr>
        <p:txBody>
          <a:bodyPr anchor="t"/>
          <a:lstStyle/>
          <a:p>
            <a:r>
              <a:rPr lang="en-US" dirty="0" smtClean="0">
                <a:latin typeface="Roboto"/>
                <a:ea typeface="Roboto"/>
                <a:cs typeface="Arial"/>
              </a:rPr>
              <a:t>Potential Improvements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09299" y="998009"/>
            <a:ext cx="5436673" cy="48514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latin typeface="Roboto"/>
                <a:ea typeface="Roboto"/>
                <a:cs typeface="Segoe UI"/>
              </a:rPr>
              <a:t>Preliminary Traffic Calming Plan</a:t>
            </a:r>
            <a:endParaRPr lang="en-US" sz="2800" b="1" u="sng" dirty="0" smtClean="0">
              <a:latin typeface="Roboto"/>
              <a:ea typeface="Roboto"/>
              <a:cs typeface="Segoe 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Intersection Daylighting</a:t>
            </a:r>
          </a:p>
          <a:p>
            <a:pPr marL="1028700" lvl="1" indent="-342900"/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Improve visibility by restricting parking at corners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Crosswalk Improvement</a:t>
            </a:r>
          </a:p>
          <a:p>
            <a:pPr marL="1143000" lvl="1" indent="-457200"/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Upgrade existing crosswalks to </a:t>
            </a:r>
            <a:r>
              <a:rPr lang="en-US" sz="2200" dirty="0" err="1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hi-viz</a:t>
            </a:r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 markings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Centerline Removal</a:t>
            </a:r>
          </a:p>
          <a:p>
            <a:pPr marL="1143000" lvl="1" indent="-457200"/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Street too narrow if parking remains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/>
                <a:ea typeface="Roboto"/>
                <a:cs typeface="Segoe UI"/>
              </a:rPr>
              <a:t>Speed Control</a:t>
            </a:r>
          </a:p>
          <a:p>
            <a:pPr marL="1143000" lvl="1" indent="-457200"/>
            <a:r>
              <a:rPr lang="en-US" sz="2200" dirty="0" smtClean="0">
                <a:solidFill>
                  <a:schemeClr val="bg1"/>
                </a:solidFill>
                <a:latin typeface="Roboto"/>
                <a:ea typeface="Roboto"/>
                <a:cs typeface="Segoe UI"/>
              </a:rPr>
              <a:t>Speed Table or Speed Cushion, to be determined</a:t>
            </a:r>
            <a:endParaRPr lang="en-US" sz="2200" dirty="0">
              <a:solidFill>
                <a:schemeClr val="bg1"/>
              </a:solidFill>
              <a:latin typeface="Roboto"/>
              <a:ea typeface="Roboto"/>
              <a:cs typeface="Segoe UI"/>
            </a:endParaRPr>
          </a:p>
          <a:p>
            <a:pPr marL="1143000" lvl="1" indent="-457200"/>
            <a:endParaRPr lang="en-US" sz="2200" dirty="0">
              <a:latin typeface="Roboto"/>
              <a:ea typeface="Roboto"/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859" y="2127106"/>
            <a:ext cx="5939482" cy="31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4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0656b7-bdf5-45e8-b0b0-5a7325cfdbf3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5AF6A5663024FB37A3F360259028B" ma:contentTypeVersion="11" ma:contentTypeDescription="Create a new document." ma:contentTypeScope="" ma:versionID="4e56061a0ff5f25086289112f5b778be">
  <xsd:schema xmlns:xsd="http://www.w3.org/2001/XMLSchema" xmlns:xs="http://www.w3.org/2001/XMLSchema" xmlns:p="http://schemas.microsoft.com/office/2006/metadata/properties" xmlns:ns2="0d0656b7-bdf5-45e8-b0b0-5a7325cfdbf3" xmlns:ns3="9151bb1a-0af4-45bf-b902-b9e48c202836" targetNamespace="http://schemas.microsoft.com/office/2006/metadata/properties" ma:root="true" ma:fieldsID="6669f9009718d3e485f42b397fa080eb" ns2:_="" ns3:_="">
    <xsd:import namespace="0d0656b7-bdf5-45e8-b0b0-5a7325cfdbf3"/>
    <xsd:import namespace="9151bb1a-0af4-45bf-b902-b9e48c2028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656b7-bdf5-45e8-b0b0-5a7325cfdb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1bb1a-0af4-45bf-b902-b9e48c202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429DE-58D7-4A72-99D4-D4612BFE287E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0d0656b7-bdf5-45e8-b0b0-5a7325cfdbf3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9151bb1a-0af4-45bf-b902-b9e48c20283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1038E03-4A7F-4A9D-B38C-90E04EB3B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656b7-bdf5-45e8-b0b0-5a7325cfdbf3"/>
    <ds:schemaRef ds:uri="9151bb1a-0af4-45bf-b902-b9e48c2028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4FBF68-D7BF-48DD-BF6E-2AD6030B7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417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Georgia</vt:lpstr>
      <vt:lpstr>Arial</vt:lpstr>
      <vt:lpstr>Segoe UI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Christopher</dc:creator>
  <cp:lastModifiedBy>Ross, Nicholas</cp:lastModifiedBy>
  <cp:revision>511</cp:revision>
  <cp:lastPrinted>2019-10-30T20:03:46Z</cp:lastPrinted>
  <dcterms:created xsi:type="dcterms:W3CDTF">2019-02-04T14:35:54Z</dcterms:created>
  <dcterms:modified xsi:type="dcterms:W3CDTF">2022-03-07T23:03:10Z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0x01010009F5AF6A5663024FB37A3F360259028B</vt:lpwstr>
  </property>
  <property fmtid="{D5CDD505-2E9C-101B-9397-08002B2CF9AE}" pid="3" name="Order">
    <vt:r8>981900</vt:r8>
  </property>
  <property fmtid="{D5CDD505-2E9C-101B-9397-08002B2CF9AE}" pid="4" name="ComplianceAssetId">
    <vt:lpwstr/>
  </property>
</Properties>
</file>