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7" r:id="rId2"/>
    <p:sldId id="351" r:id="rId3"/>
    <p:sldId id="356" r:id="rId4"/>
    <p:sldId id="361" r:id="rId5"/>
    <p:sldId id="372" r:id="rId6"/>
    <p:sldId id="368" r:id="rId7"/>
    <p:sldId id="370" r:id="rId8"/>
    <p:sldId id="404" r:id="rId9"/>
    <p:sldId id="352" r:id="rId10"/>
    <p:sldId id="369" r:id="rId11"/>
    <p:sldId id="406" r:id="rId12"/>
    <p:sldId id="423" r:id="rId13"/>
    <p:sldId id="407" r:id="rId14"/>
    <p:sldId id="418" r:id="rId15"/>
    <p:sldId id="421" r:id="rId16"/>
    <p:sldId id="422" r:id="rId17"/>
    <p:sldId id="408" r:id="rId18"/>
    <p:sldId id="419" r:id="rId19"/>
    <p:sldId id="402" r:id="rId20"/>
    <p:sldId id="420" r:id="rId21"/>
    <p:sldId id="424" r:id="rId22"/>
    <p:sldId id="35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0" userDrawn="1">
          <p15:clr>
            <a:srgbClr val="A4A3A4"/>
          </p15:clr>
        </p15:guide>
        <p15:guide id="2" pos="7632" userDrawn="1">
          <p15:clr>
            <a:srgbClr val="A4A3A4"/>
          </p15:clr>
        </p15:guide>
        <p15:guide id="4" orient="horz" pos="2088" userDrawn="1">
          <p15:clr>
            <a:srgbClr val="A4A3A4"/>
          </p15:clr>
        </p15:guide>
        <p15:guide id="5" pos="1224" userDrawn="1">
          <p15:clr>
            <a:srgbClr val="A4A3A4"/>
          </p15:clr>
        </p15:guide>
        <p15:guide id="6" orient="horz" pos="1464" userDrawn="1">
          <p15:clr>
            <a:srgbClr val="A4A3A4"/>
          </p15:clr>
        </p15:guide>
        <p15:guide id="7" pos="2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7E3E0F-8EFD-D534-005F-A4E4F15D56C9}" name="Workman, Zachary" initials="WZ" userId="S::zachary.workman@pittsburghpa.gov::ecdd511d-0514-404f-83a5-3d97c4e182d8" providerId="AD"/>
  <p188:author id="{45E2B91F-C375-2F47-F3D2-BDEA3F8510BB}" name="Brown, Kevin" initials="BK" userId="S::kevin.brown@pittsburghpa.gov::591f6d8a-7435-4486-8506-e3a0ae30ffb4" providerId="AD"/>
  <p188:author id="{25E6F756-D593-CCA6-9942-12D789FCE025}" name="Guest User" initials="GU" userId="S::urn:spo:anon#343af81e7fcf133ae1807046cb81f72f12425d81abf7626f552b9ad51e49773d::" providerId="AD"/>
  <p188:author id="{377FC662-FF3A-54F9-5CD8-CCAB4F9507A2}" name="Brown, Kevin" initials="BK" userId="S::Kevin.Brown@pittsburghpa.gov::591f6d8a-7435-4486-8506-e3a0ae30ffb4" providerId="AD"/>
  <p188:author id="{8035537F-9D61-9187-0C2E-EAAD52398DFA}" name="Martinez, Angela" initials="MA" userId="S::angela.martinez@pittsburghpa.gov::f2b966ff-8777-416c-9e90-6bc833d895bd" providerId="AD"/>
  <p188:author id="{A4B3D297-29C8-03CE-DA45-61852E75DE99}" name="Guest User" initials="GU" userId="S::urn:spo:anon#6e25470a914e68befc2bfadeaea3439d06351eaea8c5134cdaa41485f40d11f4::" providerId="AD"/>
  <p188:author id="{EB0517A9-FA1F-A4F4-E21D-D8303177B9F6}" name="Kerns, Patricia" initials="KP" userId="S::patricia.kerns@pittsburghpa.gov::2d28e085-9e89-41b6-8973-3bfdf6e3f6f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owdhury, Panini" initials="CP" lastIdx="64" clrIdx="0">
    <p:extLst>
      <p:ext uri="{19B8F6BF-5375-455C-9EA6-DF929625EA0E}">
        <p15:presenceInfo xmlns:p15="http://schemas.microsoft.com/office/powerpoint/2012/main" userId="Chowdhury, Panini" providerId="None"/>
      </p:ext>
    </p:extLst>
  </p:cmAuthor>
  <p:cmAuthor id="2" name="Brown, Kevin" initials="BK" lastIdx="1" clrIdx="1">
    <p:extLst>
      <p:ext uri="{19B8F6BF-5375-455C-9EA6-DF929625EA0E}">
        <p15:presenceInfo xmlns:p15="http://schemas.microsoft.com/office/powerpoint/2012/main" userId="S-1-5-21-2113409678-711263075-712603620-1248684" providerId="AD"/>
      </p:ext>
    </p:extLst>
  </p:cmAuthor>
  <p:cmAuthor id="3" name="Brown, Kevin" initials="BK [2]" lastIdx="1" clrIdx="2">
    <p:extLst>
      <p:ext uri="{19B8F6BF-5375-455C-9EA6-DF929625EA0E}">
        <p15:presenceInfo xmlns:p15="http://schemas.microsoft.com/office/powerpoint/2012/main" userId="S::Kevin.Brown@pittsburghpa.gov::591f6d8a-7435-4486-8506-e3a0ae30ff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E75B6"/>
    <a:srgbClr val="FFC000"/>
    <a:srgbClr val="00B050"/>
    <a:srgbClr val="44DC4B"/>
    <a:srgbClr val="FF99CC"/>
    <a:srgbClr val="FF6699"/>
    <a:srgbClr val="E7E7E7"/>
    <a:srgbClr val="EBEEDC"/>
    <a:srgbClr val="D3DA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1E081F-00FC-3B82-84E4-7CA30DBDCB61}" v="343" dt="2023-08-30T14:21:19.6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60"/>
      </p:cViewPr>
      <p:guideLst>
        <p:guide orient="horz" pos="1680"/>
        <p:guide pos="7632"/>
        <p:guide orient="horz" pos="2088"/>
        <p:guide pos="1224"/>
        <p:guide orient="horz" pos="1464"/>
        <p:guide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06463-5397-4CB8-A29D-74FE76621D24}"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4F19FC-599D-45CF-8F32-764432D4DC6D}" type="slidenum">
              <a:rPr lang="en-US" smtClean="0"/>
              <a:t>‹#›</a:t>
            </a:fld>
            <a:endParaRPr lang="en-US"/>
          </a:p>
        </p:txBody>
      </p:sp>
    </p:spTree>
    <p:extLst>
      <p:ext uri="{BB962C8B-B14F-4D97-AF65-F5344CB8AC3E}">
        <p14:creationId xmlns:p14="http://schemas.microsoft.com/office/powerpoint/2010/main" val="2820219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route and designs are an evolution of the route laid out originally in the 2070 vision and then refined in the Strip District Mobility plan. These designs do not preclude any future network changes that we may want to make toward a final vision for the strip especially through the core. </a:t>
            </a:r>
          </a:p>
        </p:txBody>
      </p:sp>
      <p:sp>
        <p:nvSpPr>
          <p:cNvPr id="4" name="Slide Number Placeholder 3"/>
          <p:cNvSpPr>
            <a:spLocks noGrp="1"/>
          </p:cNvSpPr>
          <p:nvPr>
            <p:ph type="sldNum" sz="quarter" idx="5"/>
          </p:nvPr>
        </p:nvSpPr>
        <p:spPr/>
        <p:txBody>
          <a:bodyPr/>
          <a:lstStyle/>
          <a:p>
            <a:fld id="{D04F19FC-599D-45CF-8F32-764432D4DC6D}" type="slidenum">
              <a:rPr lang="en-US" smtClean="0"/>
              <a:t>19</a:t>
            </a:fld>
            <a:endParaRPr lang="en-US"/>
          </a:p>
        </p:txBody>
      </p:sp>
    </p:spTree>
    <p:extLst>
      <p:ext uri="{BB962C8B-B14F-4D97-AF65-F5344CB8AC3E}">
        <p14:creationId xmlns:p14="http://schemas.microsoft.com/office/powerpoint/2010/main" val="2331870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route and designs are an evolution of the route laid out originally in the 2070 vision and then refined in the Strip District Mobility plan. These designs do not preclude any future network changes that we may want to make toward a final vision for the strip especially through the core. </a:t>
            </a:r>
          </a:p>
        </p:txBody>
      </p:sp>
      <p:sp>
        <p:nvSpPr>
          <p:cNvPr id="4" name="Slide Number Placeholder 3"/>
          <p:cNvSpPr>
            <a:spLocks noGrp="1"/>
          </p:cNvSpPr>
          <p:nvPr>
            <p:ph type="sldNum" sz="quarter" idx="5"/>
          </p:nvPr>
        </p:nvSpPr>
        <p:spPr/>
        <p:txBody>
          <a:bodyPr/>
          <a:lstStyle/>
          <a:p>
            <a:fld id="{D04F19FC-599D-45CF-8F32-764432D4DC6D}" type="slidenum">
              <a:rPr lang="en-US" smtClean="0"/>
              <a:t>20</a:t>
            </a:fld>
            <a:endParaRPr lang="en-US"/>
          </a:p>
        </p:txBody>
      </p:sp>
    </p:spTree>
    <p:extLst>
      <p:ext uri="{BB962C8B-B14F-4D97-AF65-F5344CB8AC3E}">
        <p14:creationId xmlns:p14="http://schemas.microsoft.com/office/powerpoint/2010/main" val="3366946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ity_Titl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B67994-FD8A-46EF-A489-5D7A16351290}"/>
              </a:ext>
            </a:extLst>
          </p:cNvPr>
          <p:cNvSpPr/>
          <p:nvPr userDrawn="1"/>
        </p:nvSpPr>
        <p:spPr>
          <a:xfrm>
            <a:off x="836229" y="-9281"/>
            <a:ext cx="804084" cy="68763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92C6A70-75B7-4998-9F3D-0AABC0859111}"/>
              </a:ext>
            </a:extLst>
          </p:cNvPr>
          <p:cNvSpPr/>
          <p:nvPr userDrawn="1"/>
        </p:nvSpPr>
        <p:spPr>
          <a:xfrm>
            <a:off x="1941379" y="-9280"/>
            <a:ext cx="804084" cy="6859286"/>
          </a:xfrm>
          <a:prstGeom prst="rect">
            <a:avLst/>
          </a:prstGeom>
          <a:solidFill>
            <a:schemeClr val="accent1">
              <a:lumMod val="75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6DBBAE-E6A8-4C81-8424-8900A164E718}"/>
              </a:ext>
            </a:extLst>
          </p:cNvPr>
          <p:cNvSpPr/>
          <p:nvPr userDrawn="1"/>
        </p:nvSpPr>
        <p:spPr>
          <a:xfrm>
            <a:off x="3046529" y="-1"/>
            <a:ext cx="804084" cy="68590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7675" y="1433128"/>
            <a:ext cx="3991492" cy="3991492"/>
          </a:xfrm>
          <a:prstGeom prst="rect">
            <a:avLst/>
          </a:prstGeom>
        </p:spPr>
      </p:pic>
    </p:spTree>
    <p:extLst>
      <p:ext uri="{BB962C8B-B14F-4D97-AF65-F5344CB8AC3E}">
        <p14:creationId xmlns:p14="http://schemas.microsoft.com/office/powerpoint/2010/main" val="253248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City_Body">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0"/>
            <a:ext cx="12199978" cy="6862488"/>
          </a:xfrm>
          <a:prstGeom prst="rect">
            <a:avLst/>
          </a:prstGeom>
        </p:spPr>
      </p:pic>
      <p:sp>
        <p:nvSpPr>
          <p:cNvPr id="3" name="Rectangle 2">
            <a:extLst>
              <a:ext uri="{FF2B5EF4-FFF2-40B4-BE49-F238E27FC236}">
                <a16:creationId xmlns:a16="http://schemas.microsoft.com/office/drawing/2014/main" id="{D2FA6440-C0A3-4972-8FD7-733294BBCB0C}"/>
              </a:ext>
            </a:extLst>
          </p:cNvPr>
          <p:cNvSpPr/>
          <p:nvPr userDrawn="1"/>
        </p:nvSpPr>
        <p:spPr>
          <a:xfrm>
            <a:off x="686725" y="-4490"/>
            <a:ext cx="250113" cy="68624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B84D1-CB47-4D74-B63F-FB83538B596A}"/>
              </a:ext>
            </a:extLst>
          </p:cNvPr>
          <p:cNvSpPr/>
          <p:nvPr userDrawn="1"/>
        </p:nvSpPr>
        <p:spPr>
          <a:xfrm>
            <a:off x="343252" y="-4487"/>
            <a:ext cx="244700" cy="6862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1504A7F-B85F-4941-BFE4-DD71813B33EA}"/>
              </a:ext>
            </a:extLst>
          </p:cNvPr>
          <p:cNvSpPr/>
          <p:nvPr userDrawn="1"/>
        </p:nvSpPr>
        <p:spPr>
          <a:xfrm>
            <a:off x="0" y="-4490"/>
            <a:ext cx="244480" cy="68624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647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City_Body">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0"/>
            <a:ext cx="12199980" cy="6862488"/>
          </a:xfrm>
          <a:prstGeom prst="rect">
            <a:avLst/>
          </a:prstGeom>
        </p:spPr>
      </p:pic>
      <p:sp>
        <p:nvSpPr>
          <p:cNvPr id="3" name="Rectangle 2">
            <a:extLst>
              <a:ext uri="{FF2B5EF4-FFF2-40B4-BE49-F238E27FC236}">
                <a16:creationId xmlns:a16="http://schemas.microsoft.com/office/drawing/2014/main" id="{D2FA6440-C0A3-4972-8FD7-733294BBCB0C}"/>
              </a:ext>
            </a:extLst>
          </p:cNvPr>
          <p:cNvSpPr/>
          <p:nvPr userDrawn="1"/>
        </p:nvSpPr>
        <p:spPr>
          <a:xfrm>
            <a:off x="686725" y="-4490"/>
            <a:ext cx="250113" cy="68624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B84D1-CB47-4D74-B63F-FB83538B596A}"/>
              </a:ext>
            </a:extLst>
          </p:cNvPr>
          <p:cNvSpPr/>
          <p:nvPr userDrawn="1"/>
        </p:nvSpPr>
        <p:spPr>
          <a:xfrm>
            <a:off x="343252" y="-4487"/>
            <a:ext cx="244700" cy="6862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1504A7F-B85F-4941-BFE4-DD71813B33EA}"/>
              </a:ext>
            </a:extLst>
          </p:cNvPr>
          <p:cNvSpPr/>
          <p:nvPr userDrawn="1"/>
        </p:nvSpPr>
        <p:spPr>
          <a:xfrm>
            <a:off x="0" y="-4490"/>
            <a:ext cx="244480" cy="68624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282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2_City_Body">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9978" cy="6862488"/>
          </a:xfrm>
          <a:prstGeom prst="rect">
            <a:avLst/>
          </a:prstGeom>
        </p:spPr>
      </p:pic>
    </p:spTree>
    <p:extLst>
      <p:ext uri="{BB962C8B-B14F-4D97-AF65-F5344CB8AC3E}">
        <p14:creationId xmlns:p14="http://schemas.microsoft.com/office/powerpoint/2010/main" val="3702901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ty_Body">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04A7F-B85F-4941-BFE4-DD71813B33EA}"/>
              </a:ext>
            </a:extLst>
          </p:cNvPr>
          <p:cNvSpPr/>
          <p:nvPr userDrawn="1"/>
        </p:nvSpPr>
        <p:spPr>
          <a:xfrm>
            <a:off x="0" y="-4490"/>
            <a:ext cx="244480" cy="68624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2FA6440-C0A3-4972-8FD7-733294BBCB0C}"/>
              </a:ext>
            </a:extLst>
          </p:cNvPr>
          <p:cNvSpPr/>
          <p:nvPr userDrawn="1"/>
        </p:nvSpPr>
        <p:spPr>
          <a:xfrm>
            <a:off x="686725" y="-4490"/>
            <a:ext cx="250113" cy="68624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B84D1-CB47-4D74-B63F-FB83538B596A}"/>
              </a:ext>
            </a:extLst>
          </p:cNvPr>
          <p:cNvSpPr/>
          <p:nvPr userDrawn="1"/>
        </p:nvSpPr>
        <p:spPr>
          <a:xfrm>
            <a:off x="343252" y="-4487"/>
            <a:ext cx="244700" cy="6862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725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City_Body">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04A7F-B85F-4941-BFE4-DD71813B33EA}"/>
              </a:ext>
            </a:extLst>
          </p:cNvPr>
          <p:cNvSpPr/>
          <p:nvPr userDrawn="1"/>
        </p:nvSpPr>
        <p:spPr>
          <a:xfrm>
            <a:off x="0" y="-4490"/>
            <a:ext cx="244480" cy="68624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2FA6440-C0A3-4972-8FD7-733294BBCB0C}"/>
              </a:ext>
            </a:extLst>
          </p:cNvPr>
          <p:cNvSpPr/>
          <p:nvPr userDrawn="1"/>
        </p:nvSpPr>
        <p:spPr>
          <a:xfrm>
            <a:off x="686725" y="-4490"/>
            <a:ext cx="250113" cy="68624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B84D1-CB47-4D74-B63F-FB83538B596A}"/>
              </a:ext>
            </a:extLst>
          </p:cNvPr>
          <p:cNvSpPr/>
          <p:nvPr userDrawn="1"/>
        </p:nvSpPr>
        <p:spPr>
          <a:xfrm>
            <a:off x="343252" y="-4487"/>
            <a:ext cx="244700" cy="6862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385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Carrick_Overview">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239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Carrick_Overview_Zoning">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826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_Northern_Portion">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768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_Middle_Portion">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832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_Southern_Portion">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921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City_Body">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04A7F-B85F-4941-BFE4-DD71813B33EA}"/>
              </a:ext>
            </a:extLst>
          </p:cNvPr>
          <p:cNvSpPr/>
          <p:nvPr userDrawn="1"/>
        </p:nvSpPr>
        <p:spPr>
          <a:xfrm>
            <a:off x="0" y="-4490"/>
            <a:ext cx="244480" cy="68624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2FA6440-C0A3-4972-8FD7-733294BBCB0C}"/>
              </a:ext>
            </a:extLst>
          </p:cNvPr>
          <p:cNvSpPr/>
          <p:nvPr userDrawn="1"/>
        </p:nvSpPr>
        <p:spPr>
          <a:xfrm>
            <a:off x="686725" y="-4490"/>
            <a:ext cx="250113" cy="68624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B84D1-CB47-4D74-B63F-FB83538B596A}"/>
              </a:ext>
            </a:extLst>
          </p:cNvPr>
          <p:cNvSpPr/>
          <p:nvPr userDrawn="1"/>
        </p:nvSpPr>
        <p:spPr>
          <a:xfrm>
            <a:off x="343252" y="-4487"/>
            <a:ext cx="244700" cy="6862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996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Northern_Zoning">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484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7_Middle_Portion_Zoning">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13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B67994-FD8A-46EF-A489-5D7A16351290}"/>
              </a:ext>
            </a:extLst>
          </p:cNvPr>
          <p:cNvSpPr/>
          <p:nvPr userDrawn="1"/>
        </p:nvSpPr>
        <p:spPr>
          <a:xfrm>
            <a:off x="836229" y="-9281"/>
            <a:ext cx="804084" cy="68763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92C6A70-75B7-4998-9F3D-0AABC0859111}"/>
              </a:ext>
            </a:extLst>
          </p:cNvPr>
          <p:cNvSpPr/>
          <p:nvPr userDrawn="1"/>
        </p:nvSpPr>
        <p:spPr>
          <a:xfrm>
            <a:off x="1941379" y="-9280"/>
            <a:ext cx="804084" cy="6859286"/>
          </a:xfrm>
          <a:prstGeom prst="rect">
            <a:avLst/>
          </a:prstGeom>
          <a:solidFill>
            <a:schemeClr val="accent1">
              <a:lumMod val="75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6DBBAE-E6A8-4C81-8424-8900A164E718}"/>
              </a:ext>
            </a:extLst>
          </p:cNvPr>
          <p:cNvSpPr/>
          <p:nvPr userDrawn="1"/>
        </p:nvSpPr>
        <p:spPr>
          <a:xfrm>
            <a:off x="3046529" y="-1"/>
            <a:ext cx="804084" cy="68590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7675" y="1433128"/>
            <a:ext cx="3991492" cy="3991492"/>
          </a:xfrm>
          <a:prstGeom prst="rect">
            <a:avLst/>
          </a:prstGeom>
        </p:spPr>
      </p:pic>
    </p:spTree>
    <p:extLst>
      <p:ext uri="{BB962C8B-B14F-4D97-AF65-F5344CB8AC3E}">
        <p14:creationId xmlns:p14="http://schemas.microsoft.com/office/powerpoint/2010/main" val="3997036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399D6-5A15-44A2-A01B-78D970D51D7A}" type="slidenum">
              <a:rPr lang="en-US" smtClean="0"/>
              <a:t>‹#›</a:t>
            </a:fld>
            <a:endParaRPr lang="en-US"/>
          </a:p>
        </p:txBody>
      </p:sp>
    </p:spTree>
    <p:extLst>
      <p:ext uri="{BB962C8B-B14F-4D97-AF65-F5344CB8AC3E}">
        <p14:creationId xmlns:p14="http://schemas.microsoft.com/office/powerpoint/2010/main" val="248576249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6_City_Body">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FA6440-C0A3-4972-8FD7-733294BBCB0C}"/>
              </a:ext>
            </a:extLst>
          </p:cNvPr>
          <p:cNvSpPr/>
          <p:nvPr userDrawn="1"/>
        </p:nvSpPr>
        <p:spPr>
          <a:xfrm>
            <a:off x="686725" y="-4490"/>
            <a:ext cx="250113" cy="68624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B84D1-CB47-4D74-B63F-FB83538B596A}"/>
              </a:ext>
            </a:extLst>
          </p:cNvPr>
          <p:cNvSpPr/>
          <p:nvPr userDrawn="1"/>
        </p:nvSpPr>
        <p:spPr>
          <a:xfrm>
            <a:off x="343252" y="-4487"/>
            <a:ext cx="244700" cy="6862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1" y="250448"/>
            <a:ext cx="2956646" cy="54864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1504A7F-B85F-4941-BFE4-DD71813B33EA}"/>
              </a:ext>
            </a:extLst>
          </p:cNvPr>
          <p:cNvSpPr/>
          <p:nvPr userDrawn="1"/>
        </p:nvSpPr>
        <p:spPr>
          <a:xfrm>
            <a:off x="0" y="-4490"/>
            <a:ext cx="244480" cy="68624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347663" y="928914"/>
            <a:ext cx="2608984" cy="551543"/>
          </a:xfrm>
          <a:prstGeom prst="rect">
            <a:avLst/>
          </a:prstGeom>
          <a:solidFill>
            <a:srgbClr val="2E75B6"/>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92151" y="1625599"/>
            <a:ext cx="2264496" cy="5486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0309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City_Body">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FA6440-C0A3-4972-8FD7-733294BBCB0C}"/>
              </a:ext>
            </a:extLst>
          </p:cNvPr>
          <p:cNvSpPr/>
          <p:nvPr userDrawn="1"/>
        </p:nvSpPr>
        <p:spPr>
          <a:xfrm>
            <a:off x="686725" y="-4490"/>
            <a:ext cx="250113" cy="68624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B84D1-CB47-4D74-B63F-FB83538B596A}"/>
              </a:ext>
            </a:extLst>
          </p:cNvPr>
          <p:cNvSpPr/>
          <p:nvPr userDrawn="1"/>
        </p:nvSpPr>
        <p:spPr>
          <a:xfrm>
            <a:off x="343252" y="-4487"/>
            <a:ext cx="244700" cy="6862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1504A7F-B85F-4941-BFE4-DD71813B33EA}"/>
              </a:ext>
            </a:extLst>
          </p:cNvPr>
          <p:cNvSpPr/>
          <p:nvPr userDrawn="1"/>
        </p:nvSpPr>
        <p:spPr>
          <a:xfrm>
            <a:off x="0" y="-4490"/>
            <a:ext cx="244480" cy="68624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52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9_City_Body">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9980" cy="6862489"/>
          </a:xfrm>
          <a:prstGeom prst="rect">
            <a:avLst/>
          </a:prstGeom>
        </p:spPr>
      </p:pic>
      <p:sp>
        <p:nvSpPr>
          <p:cNvPr id="3" name="Rectangle 2">
            <a:extLst>
              <a:ext uri="{FF2B5EF4-FFF2-40B4-BE49-F238E27FC236}">
                <a16:creationId xmlns:a16="http://schemas.microsoft.com/office/drawing/2014/main" id="{D2FA6440-C0A3-4972-8FD7-733294BBCB0C}"/>
              </a:ext>
            </a:extLst>
          </p:cNvPr>
          <p:cNvSpPr/>
          <p:nvPr userDrawn="1"/>
        </p:nvSpPr>
        <p:spPr>
          <a:xfrm>
            <a:off x="686725" y="-4490"/>
            <a:ext cx="250113" cy="68624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B84D1-CB47-4D74-B63F-FB83538B596A}"/>
              </a:ext>
            </a:extLst>
          </p:cNvPr>
          <p:cNvSpPr/>
          <p:nvPr userDrawn="1"/>
        </p:nvSpPr>
        <p:spPr>
          <a:xfrm>
            <a:off x="343252" y="-4487"/>
            <a:ext cx="244700" cy="6862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1504A7F-B85F-4941-BFE4-DD71813B33EA}"/>
              </a:ext>
            </a:extLst>
          </p:cNvPr>
          <p:cNvSpPr/>
          <p:nvPr userDrawn="1"/>
        </p:nvSpPr>
        <p:spPr>
          <a:xfrm>
            <a:off x="0" y="-4490"/>
            <a:ext cx="244480" cy="68624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3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7_City_Body">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0"/>
            <a:ext cx="12199980" cy="6862489"/>
          </a:xfrm>
          <a:prstGeom prst="rect">
            <a:avLst/>
          </a:prstGeom>
        </p:spPr>
      </p:pic>
      <p:sp>
        <p:nvSpPr>
          <p:cNvPr id="3" name="Rectangle 2">
            <a:extLst>
              <a:ext uri="{FF2B5EF4-FFF2-40B4-BE49-F238E27FC236}">
                <a16:creationId xmlns:a16="http://schemas.microsoft.com/office/drawing/2014/main" id="{D2FA6440-C0A3-4972-8FD7-733294BBCB0C}"/>
              </a:ext>
            </a:extLst>
          </p:cNvPr>
          <p:cNvSpPr/>
          <p:nvPr userDrawn="1"/>
        </p:nvSpPr>
        <p:spPr>
          <a:xfrm>
            <a:off x="686725" y="-4490"/>
            <a:ext cx="250113" cy="68624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B84D1-CB47-4D74-B63F-FB83538B596A}"/>
              </a:ext>
            </a:extLst>
          </p:cNvPr>
          <p:cNvSpPr/>
          <p:nvPr userDrawn="1"/>
        </p:nvSpPr>
        <p:spPr>
          <a:xfrm>
            <a:off x="343252" y="-4487"/>
            <a:ext cx="244700" cy="6862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1504A7F-B85F-4941-BFE4-DD71813B33EA}"/>
              </a:ext>
            </a:extLst>
          </p:cNvPr>
          <p:cNvSpPr/>
          <p:nvPr userDrawn="1"/>
        </p:nvSpPr>
        <p:spPr>
          <a:xfrm>
            <a:off x="0" y="-4490"/>
            <a:ext cx="244480" cy="68624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569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0_City_Body">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0"/>
            <a:ext cx="12199978" cy="6862488"/>
          </a:xfrm>
          <a:prstGeom prst="rect">
            <a:avLst/>
          </a:prstGeom>
        </p:spPr>
      </p:pic>
      <p:sp>
        <p:nvSpPr>
          <p:cNvPr id="3" name="Rectangle 2">
            <a:extLst>
              <a:ext uri="{FF2B5EF4-FFF2-40B4-BE49-F238E27FC236}">
                <a16:creationId xmlns:a16="http://schemas.microsoft.com/office/drawing/2014/main" id="{D2FA6440-C0A3-4972-8FD7-733294BBCB0C}"/>
              </a:ext>
            </a:extLst>
          </p:cNvPr>
          <p:cNvSpPr/>
          <p:nvPr userDrawn="1"/>
        </p:nvSpPr>
        <p:spPr>
          <a:xfrm>
            <a:off x="686725" y="-4490"/>
            <a:ext cx="250113" cy="68624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B84D1-CB47-4D74-B63F-FB83538B596A}"/>
              </a:ext>
            </a:extLst>
          </p:cNvPr>
          <p:cNvSpPr/>
          <p:nvPr userDrawn="1"/>
        </p:nvSpPr>
        <p:spPr>
          <a:xfrm>
            <a:off x="343252" y="-4487"/>
            <a:ext cx="244700" cy="6862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1504A7F-B85F-4941-BFE4-DD71813B33EA}"/>
              </a:ext>
            </a:extLst>
          </p:cNvPr>
          <p:cNvSpPr/>
          <p:nvPr userDrawn="1"/>
        </p:nvSpPr>
        <p:spPr>
          <a:xfrm>
            <a:off x="0" y="-4490"/>
            <a:ext cx="244480" cy="68624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18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4_City_Body">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0"/>
            <a:ext cx="12199978" cy="6862487"/>
          </a:xfrm>
          <a:prstGeom prst="rect">
            <a:avLst/>
          </a:prstGeom>
        </p:spPr>
      </p:pic>
      <p:sp>
        <p:nvSpPr>
          <p:cNvPr id="3" name="Rectangle 2">
            <a:extLst>
              <a:ext uri="{FF2B5EF4-FFF2-40B4-BE49-F238E27FC236}">
                <a16:creationId xmlns:a16="http://schemas.microsoft.com/office/drawing/2014/main" id="{D2FA6440-C0A3-4972-8FD7-733294BBCB0C}"/>
              </a:ext>
            </a:extLst>
          </p:cNvPr>
          <p:cNvSpPr/>
          <p:nvPr userDrawn="1"/>
        </p:nvSpPr>
        <p:spPr>
          <a:xfrm>
            <a:off x="686725" y="-4490"/>
            <a:ext cx="250113" cy="68624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B84D1-CB47-4D74-B63F-FB83538B596A}"/>
              </a:ext>
            </a:extLst>
          </p:cNvPr>
          <p:cNvSpPr/>
          <p:nvPr userDrawn="1"/>
        </p:nvSpPr>
        <p:spPr>
          <a:xfrm>
            <a:off x="343252" y="-4487"/>
            <a:ext cx="244700" cy="6862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1504A7F-B85F-4941-BFE4-DD71813B33EA}"/>
              </a:ext>
            </a:extLst>
          </p:cNvPr>
          <p:cNvSpPr/>
          <p:nvPr userDrawn="1"/>
        </p:nvSpPr>
        <p:spPr>
          <a:xfrm>
            <a:off x="0" y="-4490"/>
            <a:ext cx="244480" cy="68624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535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3_City_Body">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0"/>
            <a:ext cx="12199978" cy="6862487"/>
          </a:xfrm>
          <a:prstGeom prst="rect">
            <a:avLst/>
          </a:prstGeom>
        </p:spPr>
      </p:pic>
      <p:sp>
        <p:nvSpPr>
          <p:cNvPr id="3" name="Rectangle 2">
            <a:extLst>
              <a:ext uri="{FF2B5EF4-FFF2-40B4-BE49-F238E27FC236}">
                <a16:creationId xmlns:a16="http://schemas.microsoft.com/office/drawing/2014/main" id="{D2FA6440-C0A3-4972-8FD7-733294BBCB0C}"/>
              </a:ext>
            </a:extLst>
          </p:cNvPr>
          <p:cNvSpPr/>
          <p:nvPr userDrawn="1"/>
        </p:nvSpPr>
        <p:spPr>
          <a:xfrm>
            <a:off x="686725" y="-4490"/>
            <a:ext cx="250113" cy="68624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B84D1-CB47-4D74-B63F-FB83538B596A}"/>
              </a:ext>
            </a:extLst>
          </p:cNvPr>
          <p:cNvSpPr/>
          <p:nvPr userDrawn="1"/>
        </p:nvSpPr>
        <p:spPr>
          <a:xfrm>
            <a:off x="343252" y="-4487"/>
            <a:ext cx="244700" cy="6862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1504A7F-B85F-4941-BFE4-DD71813B33EA}"/>
              </a:ext>
            </a:extLst>
          </p:cNvPr>
          <p:cNvSpPr/>
          <p:nvPr userDrawn="1"/>
        </p:nvSpPr>
        <p:spPr>
          <a:xfrm>
            <a:off x="0" y="-4490"/>
            <a:ext cx="244480" cy="68624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755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B3C4E-0947-41C0-AFB9-A673BA73E37A}" type="slidenum">
              <a:rPr lang="en-US" smtClean="0"/>
              <a:t>‹#›</a:t>
            </a:fld>
            <a:endParaRPr lang="en-US"/>
          </a:p>
        </p:txBody>
      </p:sp>
    </p:spTree>
    <p:extLst>
      <p:ext uri="{BB962C8B-B14F-4D97-AF65-F5344CB8AC3E}">
        <p14:creationId xmlns:p14="http://schemas.microsoft.com/office/powerpoint/2010/main" val="1268741310"/>
      </p:ext>
    </p:extLst>
  </p:cSld>
  <p:clrMap bg1="lt1" tx1="dk1" bg2="lt2" tx2="dk2" accent1="accent1" accent2="accent2" accent3="accent3" accent4="accent4" accent5="accent5" accent6="accent6" hlink="hlink" folHlink="folHlink"/>
  <p:sldLayoutIdLst>
    <p:sldLayoutId id="2147483654" r:id="rId1"/>
    <p:sldLayoutId id="2147483676" r:id="rId2"/>
    <p:sldLayoutId id="2147483679" r:id="rId3"/>
    <p:sldLayoutId id="2147483677" r:id="rId4"/>
    <p:sldLayoutId id="2147483682" r:id="rId5"/>
    <p:sldLayoutId id="2147483680" r:id="rId6"/>
    <p:sldLayoutId id="2147483683" r:id="rId7"/>
    <p:sldLayoutId id="2147483687" r:id="rId8"/>
    <p:sldLayoutId id="2147483686" r:id="rId9"/>
    <p:sldLayoutId id="2147483684" r:id="rId10"/>
    <p:sldLayoutId id="2147483681" r:id="rId11"/>
    <p:sldLayoutId id="2147483685" r:id="rId12"/>
    <p:sldLayoutId id="2147483655" r:id="rId13"/>
    <p:sldLayoutId id="2147483678" r:id="rId14"/>
    <p:sldLayoutId id="2147483660" r:id="rId15"/>
    <p:sldLayoutId id="2147483663" r:id="rId16"/>
    <p:sldLayoutId id="2147483664" r:id="rId17"/>
    <p:sldLayoutId id="2147483665" r:id="rId18"/>
    <p:sldLayoutId id="2147483666" r:id="rId19"/>
    <p:sldLayoutId id="2147483667" r:id="rId20"/>
    <p:sldLayoutId id="2147483669" r:id="rId21"/>
    <p:sldLayoutId id="2147483656" r:id="rId22"/>
    <p:sldLayoutId id="2147483675" r:id="rId2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kevin.brown@pittsburghpa.go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emf"/><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engage.pittsburghpa.gov/liberty-avenue-hsip" TargetMode="Externa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17.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hyperlink" Target="https://engage.pittsburghpa.gov/28th-street-bridge-project" TargetMode="External"/><Relationship Id="rId5" Type="http://schemas.openxmlformats.org/officeDocument/2006/relationships/image" Target="../media/image35.pn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4.jpe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7.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3.png"/><Relationship Id="rId7"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9.png"/><Relationship Id="rId11" Type="http://schemas.openxmlformats.org/officeDocument/2006/relationships/image" Target="../media/image52.png"/><Relationship Id="rId5" Type="http://schemas.openxmlformats.org/officeDocument/2006/relationships/image" Target="../media/image38.png"/><Relationship Id="rId10" Type="http://schemas.openxmlformats.org/officeDocument/2006/relationships/image" Target="../media/image51.png"/><Relationship Id="rId4" Type="http://schemas.openxmlformats.org/officeDocument/2006/relationships/image" Target="../media/image37.pn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3F30983F-B09B-4A23-8AE4-C9645201B1A5}"/>
              </a:ext>
            </a:extLst>
          </p:cNvPr>
          <p:cNvSpPr txBox="1"/>
          <p:nvPr/>
        </p:nvSpPr>
        <p:spPr>
          <a:xfrm>
            <a:off x="4481995" y="2343694"/>
            <a:ext cx="759813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chemeClr val="accent1">
                    <a:lumMod val="75000"/>
                  </a:schemeClr>
                </a:solidFill>
                <a:latin typeface="Tw Cen MT" panose="020B0602020104020603" pitchFamily="34" charset="0"/>
                <a:cs typeface="Segoe UI"/>
              </a:rPr>
              <a:t>DOMI</a:t>
            </a:r>
          </a:p>
          <a:p>
            <a:r>
              <a:rPr lang="en-US" sz="4800" b="1">
                <a:solidFill>
                  <a:schemeClr val="accent1">
                    <a:lumMod val="75000"/>
                  </a:schemeClr>
                </a:solidFill>
                <a:latin typeface="Tw Cen MT" panose="020B0602020104020603" pitchFamily="34" charset="0"/>
                <a:cs typeface="Segoe UI"/>
              </a:rPr>
              <a:t>STRIP DISTRICT </a:t>
            </a:r>
            <a:r>
              <a:rPr lang="en-US" sz="4800" b="1">
                <a:solidFill>
                  <a:schemeClr val="accent1">
                    <a:lumMod val="75000"/>
                  </a:schemeClr>
                </a:solidFill>
                <a:latin typeface="Tw Cen MT"/>
                <a:cs typeface="Segoe UI"/>
              </a:rPr>
              <a:t>PROJECTS</a:t>
            </a:r>
            <a:endParaRPr lang="en-US" sz="4000" i="1">
              <a:latin typeface="Tw Cen MT"/>
              <a:cs typeface="Segoe UI"/>
            </a:endParaRPr>
          </a:p>
        </p:txBody>
      </p:sp>
      <p:sp>
        <p:nvSpPr>
          <p:cNvPr id="2" name="TextBox 1">
            <a:extLst>
              <a:ext uri="{FF2B5EF4-FFF2-40B4-BE49-F238E27FC236}">
                <a16:creationId xmlns:a16="http://schemas.microsoft.com/office/drawing/2014/main" id="{9F69A0EB-8318-4FD0-9222-00B1C6E4ABAF}"/>
              </a:ext>
            </a:extLst>
          </p:cNvPr>
          <p:cNvSpPr txBox="1"/>
          <p:nvPr/>
        </p:nvSpPr>
        <p:spPr>
          <a:xfrm>
            <a:off x="8044543" y="5486401"/>
            <a:ext cx="3915840" cy="1138773"/>
          </a:xfrm>
          <a:prstGeom prst="rect">
            <a:avLst/>
          </a:prstGeom>
          <a:noFill/>
        </p:spPr>
        <p:txBody>
          <a:bodyPr wrap="square" rtlCol="0">
            <a:spAutoFit/>
          </a:bodyPr>
          <a:lstStyle/>
          <a:p>
            <a:pPr algn="r"/>
            <a:r>
              <a:rPr lang="en-US" sz="2800" b="1" dirty="0">
                <a:solidFill>
                  <a:srgbClr val="2E75B6"/>
                </a:solidFill>
                <a:latin typeface="Tw Cen MT" panose="020B0602020104020603" pitchFamily="34" charset="0"/>
              </a:rPr>
              <a:t>Kevin Brown</a:t>
            </a:r>
          </a:p>
          <a:p>
            <a:pPr algn="r"/>
            <a:r>
              <a:rPr lang="en-US" sz="2000" b="1" dirty="0">
                <a:latin typeface="Tw Cen MT" panose="020B0602020104020603" pitchFamily="34" charset="0"/>
              </a:rPr>
              <a:t>Principal Planner, DOMI</a:t>
            </a:r>
          </a:p>
          <a:p>
            <a:pPr algn="r"/>
            <a:r>
              <a:rPr lang="en-US" sz="2000" dirty="0">
                <a:latin typeface="Tw Cen MT" panose="020B0602020104020603" pitchFamily="34" charset="0"/>
                <a:hlinkClick r:id="rId2"/>
              </a:rPr>
              <a:t>Kevin.Brown@pittsburghpa.gov</a:t>
            </a:r>
            <a:endParaRPr lang="en-US" sz="2000" dirty="0">
              <a:latin typeface="Tw Cen MT" panose="020B0602020104020603" pitchFamily="34" charset="0"/>
            </a:endParaRPr>
          </a:p>
        </p:txBody>
      </p:sp>
    </p:spTree>
    <p:extLst>
      <p:ext uri="{BB962C8B-B14F-4D97-AF65-F5344CB8AC3E}">
        <p14:creationId xmlns:p14="http://schemas.microsoft.com/office/powerpoint/2010/main" val="3965636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22" t="28604" r="-222" b="6320"/>
          <a:stretch/>
        </p:blipFill>
        <p:spPr>
          <a:xfrm>
            <a:off x="6400979" y="2408238"/>
            <a:ext cx="5580641" cy="2421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rotWithShape="1">
          <a:blip r:embed="rId3"/>
          <a:srcRect t="13161" b="12243"/>
          <a:stretch/>
        </p:blipFill>
        <p:spPr>
          <a:xfrm>
            <a:off x="558801" y="2408238"/>
            <a:ext cx="5638800" cy="24100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1073917" y="5196888"/>
            <a:ext cx="4726808" cy="1569660"/>
          </a:xfrm>
          <a:prstGeom prst="rect">
            <a:avLst/>
          </a:prstGeom>
        </p:spPr>
        <p:txBody>
          <a:bodyPr wrap="square">
            <a:spAutoFit/>
          </a:bodyPr>
          <a:lstStyle/>
          <a:p>
            <a:pPr marL="285750" indent="-285750">
              <a:buFont typeface="Arial" panose="020B0604020202020204" pitchFamily="34" charset="0"/>
              <a:buChar char="•"/>
            </a:pPr>
            <a:r>
              <a:rPr lang="en-US" sz="1600">
                <a:latin typeface="Tw Cen MT" panose="020B0602020104020603" pitchFamily="34" charset="0"/>
              </a:rPr>
              <a:t>Improper loading is a major issue in the Strip</a:t>
            </a:r>
          </a:p>
          <a:p>
            <a:pPr marL="285750" indent="-285750">
              <a:buFont typeface="Arial" panose="020B0604020202020204" pitchFamily="34" charset="0"/>
              <a:buChar char="•"/>
            </a:pPr>
            <a:r>
              <a:rPr lang="en-US" sz="1600">
                <a:latin typeface="Tw Cen MT" panose="020B0602020104020603" pitchFamily="34" charset="0"/>
              </a:rPr>
              <a:t>Loading too close to intersections reduces visibility </a:t>
            </a:r>
          </a:p>
          <a:p>
            <a:pPr marL="285750" indent="-285750">
              <a:buFont typeface="Arial" panose="020B0604020202020204" pitchFamily="34" charset="0"/>
              <a:buChar char="•"/>
            </a:pPr>
            <a:r>
              <a:rPr lang="en-US" sz="1600">
                <a:latin typeface="Tw Cen MT" panose="020B0602020104020603" pitchFamily="34" charset="0"/>
              </a:rPr>
              <a:t>Loading in travel lanes increases driver frustration and visibility issues for pedestrians</a:t>
            </a:r>
          </a:p>
          <a:p>
            <a:pPr marL="285750" indent="-285750">
              <a:buFont typeface="Arial" panose="020B0604020202020204" pitchFamily="34" charset="0"/>
              <a:buChar char="•"/>
            </a:pPr>
            <a:r>
              <a:rPr lang="en-US" sz="1600">
                <a:latin typeface="Tw Cen MT" panose="020B0602020104020603" pitchFamily="34" charset="0"/>
              </a:rPr>
              <a:t>Driving on to the sidewalk to load/unload (Sun Fresh Foods)</a:t>
            </a:r>
          </a:p>
        </p:txBody>
      </p:sp>
      <p:sp>
        <p:nvSpPr>
          <p:cNvPr id="14" name="Rectangle 13"/>
          <p:cNvSpPr/>
          <p:nvPr/>
        </p:nvSpPr>
        <p:spPr>
          <a:xfrm>
            <a:off x="1073917" y="4825088"/>
            <a:ext cx="3525490" cy="461665"/>
          </a:xfrm>
          <a:prstGeom prst="rect">
            <a:avLst/>
          </a:prstGeom>
        </p:spPr>
        <p:txBody>
          <a:bodyPr wrap="square" lIns="0" rIns="0">
            <a:spAutoFit/>
          </a:bodyPr>
          <a:lstStyle/>
          <a:p>
            <a:r>
              <a:rPr lang="en-US" sz="2400" b="1">
                <a:latin typeface="Tw Cen MT" panose="020B0602020104020603" pitchFamily="34" charset="0"/>
              </a:rPr>
              <a:t>Loading</a:t>
            </a:r>
          </a:p>
        </p:txBody>
      </p:sp>
      <p:sp>
        <p:nvSpPr>
          <p:cNvPr id="15" name="Rectangle 14"/>
          <p:cNvSpPr/>
          <p:nvPr/>
        </p:nvSpPr>
        <p:spPr>
          <a:xfrm>
            <a:off x="6769866" y="5196888"/>
            <a:ext cx="5307833" cy="830997"/>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1600" dirty="0">
                <a:latin typeface="Tw Cen MT"/>
              </a:rPr>
              <a:t>On-street parking only a small percentage of available parking within walking distance </a:t>
            </a:r>
            <a:endParaRPr lang="en-US" sz="1600" dirty="0">
              <a:latin typeface="Tw Cen MT" panose="020B0602020104020603" pitchFamily="34" charset="0"/>
            </a:endParaRPr>
          </a:p>
          <a:p>
            <a:pPr marL="285750" indent="-285750">
              <a:buFont typeface="Arial" panose="020B0604020202020204" pitchFamily="34" charset="0"/>
              <a:buChar char="•"/>
            </a:pPr>
            <a:r>
              <a:rPr lang="en-US" sz="1600" dirty="0">
                <a:latin typeface="Tw Cen MT"/>
              </a:rPr>
              <a:t>Parking in the Strip District is underpriced</a:t>
            </a:r>
          </a:p>
        </p:txBody>
      </p:sp>
      <p:sp>
        <p:nvSpPr>
          <p:cNvPr id="16" name="Rectangle 15"/>
          <p:cNvSpPr/>
          <p:nvPr/>
        </p:nvSpPr>
        <p:spPr>
          <a:xfrm>
            <a:off x="6769867" y="4825088"/>
            <a:ext cx="3525490" cy="461665"/>
          </a:xfrm>
          <a:prstGeom prst="rect">
            <a:avLst/>
          </a:prstGeom>
        </p:spPr>
        <p:txBody>
          <a:bodyPr wrap="square" lIns="0" rIns="0">
            <a:spAutoFit/>
          </a:bodyPr>
          <a:lstStyle/>
          <a:p>
            <a:r>
              <a:rPr lang="en-US" sz="2400" b="1">
                <a:latin typeface="Tw Cen MT" panose="020B0602020104020603" pitchFamily="34" charset="0"/>
              </a:rPr>
              <a:t>Parking Impacts</a:t>
            </a:r>
          </a:p>
        </p:txBody>
      </p:sp>
      <p:sp>
        <p:nvSpPr>
          <p:cNvPr id="17" name="Rectangle 16">
            <a:extLst>
              <a:ext uri="{FF2B5EF4-FFF2-40B4-BE49-F238E27FC236}">
                <a16:creationId xmlns:a16="http://schemas.microsoft.com/office/drawing/2014/main" id="{97D8B9C9-7E45-43C6-A450-58B54242D47C}"/>
              </a:ext>
            </a:extLst>
          </p:cNvPr>
          <p:cNvSpPr/>
          <p:nvPr/>
        </p:nvSpPr>
        <p:spPr>
          <a:xfrm>
            <a:off x="343035" y="250448"/>
            <a:ext cx="2016031" cy="20160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3918F1-9FFD-45C2-B47A-B76BBDDB2B35}"/>
              </a:ext>
            </a:extLst>
          </p:cNvPr>
          <p:cNvSpPr/>
          <p:nvPr/>
        </p:nvSpPr>
        <p:spPr>
          <a:xfrm>
            <a:off x="2579636" y="256032"/>
            <a:ext cx="9307564" cy="923330"/>
          </a:xfrm>
          <a:prstGeom prst="rect">
            <a:avLst/>
          </a:prstGeom>
        </p:spPr>
        <p:txBody>
          <a:bodyPr wrap="square">
            <a:spAutoFit/>
          </a:bodyPr>
          <a:lstStyle/>
          <a:p>
            <a:r>
              <a:rPr lang="en-US" sz="5400" b="1">
                <a:latin typeface="Tw Cen MT" panose="020B0602020104020603" pitchFamily="34" charset="0"/>
              </a:rPr>
              <a:t>Mobility Concerns</a:t>
            </a:r>
            <a:endParaRPr lang="en-US" sz="3600">
              <a:latin typeface="Tw Cen MT" panose="020B0602020104020603" pitchFamily="34" charset="0"/>
            </a:endParaRPr>
          </a:p>
        </p:txBody>
      </p:sp>
      <p:grpSp>
        <p:nvGrpSpPr>
          <p:cNvPr id="20" name="Group 19">
            <a:extLst>
              <a:ext uri="{FF2B5EF4-FFF2-40B4-BE49-F238E27FC236}">
                <a16:creationId xmlns:a16="http://schemas.microsoft.com/office/drawing/2014/main" id="{693DB3EB-CA47-433A-8D3E-71AF6048242B}"/>
              </a:ext>
            </a:extLst>
          </p:cNvPr>
          <p:cNvGrpSpPr/>
          <p:nvPr/>
        </p:nvGrpSpPr>
        <p:grpSpPr>
          <a:xfrm>
            <a:off x="479070" y="418464"/>
            <a:ext cx="1743959" cy="1679998"/>
            <a:chOff x="1084804" y="324552"/>
            <a:chExt cx="1743959" cy="1679998"/>
          </a:xfrm>
        </p:grpSpPr>
        <p:pic>
          <p:nvPicPr>
            <p:cNvPr id="21" name="Picture 20">
              <a:extLst>
                <a:ext uri="{FF2B5EF4-FFF2-40B4-BE49-F238E27FC236}">
                  <a16:creationId xmlns:a16="http://schemas.microsoft.com/office/drawing/2014/main" id="{3451C5BC-E7BF-4FC6-BA1E-85552078A6C4}"/>
                </a:ext>
              </a:extLst>
            </p:cNvPr>
            <p:cNvPicPr>
              <a:picLocks noChangeAspect="1"/>
            </p:cNvPicPr>
            <p:nvPr/>
          </p:nvPicPr>
          <p:blipFill rotWithShape="1">
            <a:blip r:embed="rId4"/>
            <a:srcRect l="6826" r="7062" b="17048"/>
            <a:stretch/>
          </p:blipFill>
          <p:spPr>
            <a:xfrm>
              <a:off x="1084804" y="324552"/>
              <a:ext cx="1743959" cy="1679998"/>
            </a:xfrm>
            <a:prstGeom prst="rect">
              <a:avLst/>
            </a:prstGeom>
          </p:spPr>
        </p:pic>
        <p:grpSp>
          <p:nvGrpSpPr>
            <p:cNvPr id="22" name="Group 21">
              <a:extLst>
                <a:ext uri="{FF2B5EF4-FFF2-40B4-BE49-F238E27FC236}">
                  <a16:creationId xmlns:a16="http://schemas.microsoft.com/office/drawing/2014/main" id="{9FCE9765-4F23-4544-A5AE-018240DDFD70}"/>
                </a:ext>
              </a:extLst>
            </p:cNvPr>
            <p:cNvGrpSpPr/>
            <p:nvPr/>
          </p:nvGrpSpPr>
          <p:grpSpPr>
            <a:xfrm>
              <a:off x="1464302" y="939331"/>
              <a:ext cx="344143" cy="377463"/>
              <a:chOff x="774472" y="497632"/>
              <a:chExt cx="344143" cy="377463"/>
            </a:xfrm>
          </p:grpSpPr>
          <p:sp>
            <p:nvSpPr>
              <p:cNvPr id="26" name="Oval 25">
                <a:extLst>
                  <a:ext uri="{FF2B5EF4-FFF2-40B4-BE49-F238E27FC236}">
                    <a16:creationId xmlns:a16="http://schemas.microsoft.com/office/drawing/2014/main" id="{CAB3AC8B-CDA3-4ECC-B760-5C57161149E9}"/>
                  </a:ext>
                </a:extLst>
              </p:cNvPr>
              <p:cNvSpPr/>
              <p:nvPr/>
            </p:nvSpPr>
            <p:spPr>
              <a:xfrm>
                <a:off x="831680" y="571500"/>
                <a:ext cx="229728" cy="22972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711646E6-2D47-4D00-AFEC-FF04CACFF3FE}"/>
                  </a:ext>
                </a:extLst>
              </p:cNvPr>
              <p:cNvPicPr>
                <a:picLocks noChangeAspect="1"/>
              </p:cNvPicPr>
              <p:nvPr/>
            </p:nvPicPr>
            <p:blipFill rotWithShape="1">
              <a:blip r:embed="rId5"/>
              <a:srcRect l="16952" r="17143" b="27714"/>
              <a:stretch/>
            </p:blipFill>
            <p:spPr>
              <a:xfrm flipH="1">
                <a:off x="774472" y="497632"/>
                <a:ext cx="344143" cy="377463"/>
              </a:xfrm>
              <a:prstGeom prst="rect">
                <a:avLst/>
              </a:prstGeom>
            </p:spPr>
          </p:pic>
        </p:grpSp>
        <p:grpSp>
          <p:nvGrpSpPr>
            <p:cNvPr id="23" name="Group 22">
              <a:extLst>
                <a:ext uri="{FF2B5EF4-FFF2-40B4-BE49-F238E27FC236}">
                  <a16:creationId xmlns:a16="http://schemas.microsoft.com/office/drawing/2014/main" id="{68F51FA8-5795-4796-A29E-AF2418A10E81}"/>
                </a:ext>
              </a:extLst>
            </p:cNvPr>
            <p:cNvGrpSpPr/>
            <p:nvPr/>
          </p:nvGrpSpPr>
          <p:grpSpPr>
            <a:xfrm flipH="1">
              <a:off x="1989879" y="865463"/>
              <a:ext cx="344143" cy="377463"/>
              <a:chOff x="774472" y="497632"/>
              <a:chExt cx="344143" cy="377463"/>
            </a:xfrm>
          </p:grpSpPr>
          <p:sp>
            <p:nvSpPr>
              <p:cNvPr id="24" name="Oval 23">
                <a:extLst>
                  <a:ext uri="{FF2B5EF4-FFF2-40B4-BE49-F238E27FC236}">
                    <a16:creationId xmlns:a16="http://schemas.microsoft.com/office/drawing/2014/main" id="{BDA276B4-1DFE-4F27-9269-9416B71CAAA1}"/>
                  </a:ext>
                </a:extLst>
              </p:cNvPr>
              <p:cNvSpPr/>
              <p:nvPr/>
            </p:nvSpPr>
            <p:spPr>
              <a:xfrm>
                <a:off x="831680" y="571500"/>
                <a:ext cx="229728" cy="22972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FF385546-61A2-4461-B400-AEA839133977}"/>
                  </a:ext>
                </a:extLst>
              </p:cNvPr>
              <p:cNvPicPr>
                <a:picLocks noChangeAspect="1"/>
              </p:cNvPicPr>
              <p:nvPr/>
            </p:nvPicPr>
            <p:blipFill rotWithShape="1">
              <a:blip r:embed="rId5"/>
              <a:srcRect l="16952" r="17143" b="27714"/>
              <a:stretch/>
            </p:blipFill>
            <p:spPr>
              <a:xfrm flipH="1">
                <a:off x="774472" y="497632"/>
                <a:ext cx="344143" cy="377463"/>
              </a:xfrm>
              <a:prstGeom prst="rect">
                <a:avLst/>
              </a:prstGeom>
            </p:spPr>
          </p:pic>
        </p:grpSp>
      </p:grpSp>
      <p:sp>
        <p:nvSpPr>
          <p:cNvPr id="28" name="TextBox 27">
            <a:extLst>
              <a:ext uri="{FF2B5EF4-FFF2-40B4-BE49-F238E27FC236}">
                <a16:creationId xmlns:a16="http://schemas.microsoft.com/office/drawing/2014/main" id="{6D8E9112-F596-44A1-A94D-04AA49E31614}"/>
              </a:ext>
            </a:extLst>
          </p:cNvPr>
          <p:cNvSpPr txBox="1"/>
          <p:nvPr/>
        </p:nvSpPr>
        <p:spPr>
          <a:xfrm>
            <a:off x="11634651" y="113211"/>
            <a:ext cx="473118" cy="369332"/>
          </a:xfrm>
          <a:prstGeom prst="rect">
            <a:avLst/>
          </a:prstGeom>
          <a:solidFill>
            <a:schemeClr val="bg1"/>
          </a:solidFill>
        </p:spPr>
        <p:txBody>
          <a:bodyPr wrap="square" rtlCol="0">
            <a:spAutoFit/>
          </a:bodyPr>
          <a:lstStyle/>
          <a:p>
            <a:r>
              <a:rPr lang="en-US">
                <a:latin typeface="Tw Cen MT" panose="020B0602020104020603" pitchFamily="34" charset="0"/>
              </a:rPr>
              <a:t>11</a:t>
            </a:r>
          </a:p>
        </p:txBody>
      </p:sp>
    </p:spTree>
    <p:extLst>
      <p:ext uri="{BB962C8B-B14F-4D97-AF65-F5344CB8AC3E}">
        <p14:creationId xmlns:p14="http://schemas.microsoft.com/office/powerpoint/2010/main" val="617257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761E1D-C78B-4E58-AAA6-5B176F73CED8}"/>
              </a:ext>
            </a:extLst>
          </p:cNvPr>
          <p:cNvSpPr/>
          <p:nvPr/>
        </p:nvSpPr>
        <p:spPr>
          <a:xfrm>
            <a:off x="343035" y="250448"/>
            <a:ext cx="2016031" cy="20160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649EC16-A614-41BE-80CE-CDD2568FAE17}"/>
              </a:ext>
            </a:extLst>
          </p:cNvPr>
          <p:cNvSpPr/>
          <p:nvPr/>
        </p:nvSpPr>
        <p:spPr>
          <a:xfrm>
            <a:off x="2579636" y="256032"/>
            <a:ext cx="9307564" cy="923330"/>
          </a:xfrm>
          <a:prstGeom prst="rect">
            <a:avLst/>
          </a:prstGeom>
        </p:spPr>
        <p:txBody>
          <a:bodyPr wrap="square">
            <a:spAutoFit/>
          </a:bodyPr>
          <a:lstStyle/>
          <a:p>
            <a:r>
              <a:rPr lang="en-US" sz="5400" b="1">
                <a:latin typeface="Tw Cen MT" panose="020B0602020104020603" pitchFamily="34" charset="0"/>
              </a:rPr>
              <a:t>Parking</a:t>
            </a:r>
            <a:endParaRPr lang="en-US" sz="3600">
              <a:latin typeface="Tw Cen MT" panose="020B0602020104020603" pitchFamily="34" charset="0"/>
            </a:endParaRPr>
          </a:p>
        </p:txBody>
      </p:sp>
      <p:pic>
        <p:nvPicPr>
          <p:cNvPr id="9" name="Picture 8">
            <a:extLst>
              <a:ext uri="{FF2B5EF4-FFF2-40B4-BE49-F238E27FC236}">
                <a16:creationId xmlns:a16="http://schemas.microsoft.com/office/drawing/2014/main" id="{93E6915B-5733-440D-9EF4-B3F10D9D37F5}"/>
              </a:ext>
            </a:extLst>
          </p:cNvPr>
          <p:cNvPicPr>
            <a:picLocks noChangeAspect="1"/>
          </p:cNvPicPr>
          <p:nvPr/>
        </p:nvPicPr>
        <p:blipFill rotWithShape="1">
          <a:blip r:embed="rId2"/>
          <a:srcRect l="876" t="10555" r="876" b="1198"/>
          <a:stretch/>
        </p:blipFill>
        <p:spPr>
          <a:xfrm>
            <a:off x="5988501" y="1079851"/>
            <a:ext cx="6096820" cy="2199603"/>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A6708C48-D5A7-48CD-B8CC-5F386A00409E}"/>
              </a:ext>
            </a:extLst>
          </p:cNvPr>
          <p:cNvPicPr>
            <a:picLocks noChangeAspect="1"/>
          </p:cNvPicPr>
          <p:nvPr/>
        </p:nvPicPr>
        <p:blipFill rotWithShape="1">
          <a:blip r:embed="rId3"/>
          <a:srcRect l="1785" t="25888" r="64081"/>
          <a:stretch/>
        </p:blipFill>
        <p:spPr>
          <a:xfrm>
            <a:off x="8760068" y="5615553"/>
            <a:ext cx="2745378" cy="1208508"/>
          </a:xfrm>
          <a:prstGeom prst="rect">
            <a:avLst/>
          </a:prstGeom>
        </p:spPr>
      </p:pic>
      <p:pic>
        <p:nvPicPr>
          <p:cNvPr id="8" name="Picture 7">
            <a:extLst>
              <a:ext uri="{FF2B5EF4-FFF2-40B4-BE49-F238E27FC236}">
                <a16:creationId xmlns:a16="http://schemas.microsoft.com/office/drawing/2014/main" id="{48A326E0-6F78-4A95-AE6A-42A9CEDA8B42}"/>
              </a:ext>
            </a:extLst>
          </p:cNvPr>
          <p:cNvPicPr>
            <a:picLocks noChangeAspect="1"/>
          </p:cNvPicPr>
          <p:nvPr/>
        </p:nvPicPr>
        <p:blipFill rotWithShape="1">
          <a:blip r:embed="rId3"/>
          <a:srcRect l="72815" t="25888" r="1308"/>
          <a:stretch/>
        </p:blipFill>
        <p:spPr>
          <a:xfrm>
            <a:off x="6642836" y="5629467"/>
            <a:ext cx="2081349" cy="1208508"/>
          </a:xfrm>
          <a:prstGeom prst="rect">
            <a:avLst/>
          </a:prstGeom>
        </p:spPr>
      </p:pic>
      <p:sp>
        <p:nvSpPr>
          <p:cNvPr id="4" name="TextBox 3">
            <a:extLst>
              <a:ext uri="{FF2B5EF4-FFF2-40B4-BE49-F238E27FC236}">
                <a16:creationId xmlns:a16="http://schemas.microsoft.com/office/drawing/2014/main" id="{F5592FA4-05EA-4938-BAF6-577F748AAA7B}"/>
              </a:ext>
            </a:extLst>
          </p:cNvPr>
          <p:cNvSpPr txBox="1"/>
          <p:nvPr/>
        </p:nvSpPr>
        <p:spPr>
          <a:xfrm>
            <a:off x="8835559" y="5427178"/>
            <a:ext cx="2629988" cy="276999"/>
          </a:xfrm>
          <a:prstGeom prst="rect">
            <a:avLst/>
          </a:prstGeom>
          <a:noFill/>
        </p:spPr>
        <p:txBody>
          <a:bodyPr wrap="square" rtlCol="0">
            <a:spAutoFit/>
          </a:bodyPr>
          <a:lstStyle/>
          <a:p>
            <a:pPr algn="ctr"/>
            <a:r>
              <a:rPr lang="en-US" sz="1200">
                <a:latin typeface="Tw Cen MT" panose="020B0602020104020603" pitchFamily="34" charset="0"/>
              </a:rPr>
              <a:t>Weekday Parking Utilization </a:t>
            </a:r>
          </a:p>
        </p:txBody>
      </p:sp>
      <p:sp>
        <p:nvSpPr>
          <p:cNvPr id="11" name="TextBox 10">
            <a:extLst>
              <a:ext uri="{FF2B5EF4-FFF2-40B4-BE49-F238E27FC236}">
                <a16:creationId xmlns:a16="http://schemas.microsoft.com/office/drawing/2014/main" id="{0DCE6633-8483-4005-B072-1C658EDCC6EB}"/>
              </a:ext>
            </a:extLst>
          </p:cNvPr>
          <p:cNvSpPr txBox="1"/>
          <p:nvPr/>
        </p:nvSpPr>
        <p:spPr>
          <a:xfrm>
            <a:off x="6368517" y="5423198"/>
            <a:ext cx="2629988" cy="276999"/>
          </a:xfrm>
          <a:prstGeom prst="rect">
            <a:avLst/>
          </a:prstGeom>
          <a:noFill/>
        </p:spPr>
        <p:txBody>
          <a:bodyPr wrap="square" rtlCol="0">
            <a:spAutoFit/>
          </a:bodyPr>
          <a:lstStyle/>
          <a:p>
            <a:pPr algn="ctr"/>
            <a:r>
              <a:rPr lang="en-US" sz="1200">
                <a:latin typeface="Tw Cen MT" panose="020B0602020104020603" pitchFamily="34" charset="0"/>
              </a:rPr>
              <a:t>Weekend Parking Utilization </a:t>
            </a:r>
          </a:p>
        </p:txBody>
      </p:sp>
      <p:pic>
        <p:nvPicPr>
          <p:cNvPr id="7" name="Picture 6">
            <a:extLst>
              <a:ext uri="{FF2B5EF4-FFF2-40B4-BE49-F238E27FC236}">
                <a16:creationId xmlns:a16="http://schemas.microsoft.com/office/drawing/2014/main" id="{AB8B1ADD-31E1-4CFF-A7E6-9F8F38B189AD}"/>
              </a:ext>
            </a:extLst>
          </p:cNvPr>
          <p:cNvPicPr>
            <a:picLocks noChangeAspect="1"/>
          </p:cNvPicPr>
          <p:nvPr/>
        </p:nvPicPr>
        <p:blipFill>
          <a:blip r:embed="rId4"/>
          <a:stretch>
            <a:fillRect/>
          </a:stretch>
        </p:blipFill>
        <p:spPr>
          <a:xfrm>
            <a:off x="2603315" y="1430261"/>
            <a:ext cx="3174233" cy="2397277"/>
          </a:xfrm>
          <a:prstGeom prst="rect">
            <a:avLst/>
          </a:prstGeom>
        </p:spPr>
      </p:pic>
      <p:sp>
        <p:nvSpPr>
          <p:cNvPr id="13" name="TextBox 12">
            <a:extLst>
              <a:ext uri="{FF2B5EF4-FFF2-40B4-BE49-F238E27FC236}">
                <a16:creationId xmlns:a16="http://schemas.microsoft.com/office/drawing/2014/main" id="{FFC27FB2-8C79-4608-9750-E6106EF3B051}"/>
              </a:ext>
            </a:extLst>
          </p:cNvPr>
          <p:cNvSpPr txBox="1"/>
          <p:nvPr/>
        </p:nvSpPr>
        <p:spPr>
          <a:xfrm>
            <a:off x="343035" y="2302500"/>
            <a:ext cx="2629988" cy="461665"/>
          </a:xfrm>
          <a:prstGeom prst="rect">
            <a:avLst/>
          </a:prstGeom>
          <a:noFill/>
        </p:spPr>
        <p:txBody>
          <a:bodyPr wrap="square" rtlCol="0">
            <a:spAutoFit/>
          </a:bodyPr>
          <a:lstStyle/>
          <a:p>
            <a:pPr algn="ctr"/>
            <a:r>
              <a:rPr lang="en-US" sz="1200">
                <a:latin typeface="Tw Cen MT" panose="020B0602020104020603" pitchFamily="34" charset="0"/>
              </a:rPr>
              <a:t>Parking Inventory</a:t>
            </a:r>
          </a:p>
          <a:p>
            <a:pPr algn="ctr"/>
            <a:r>
              <a:rPr lang="en-US" sz="1200">
                <a:latin typeface="Tw Cen MT" panose="020B0602020104020603" pitchFamily="34" charset="0"/>
              </a:rPr>
              <a:t>2018</a:t>
            </a:r>
          </a:p>
        </p:txBody>
      </p:sp>
      <p:sp>
        <p:nvSpPr>
          <p:cNvPr id="14" name="Rectangle 13">
            <a:extLst>
              <a:ext uri="{FF2B5EF4-FFF2-40B4-BE49-F238E27FC236}">
                <a16:creationId xmlns:a16="http://schemas.microsoft.com/office/drawing/2014/main" id="{7BDFE116-F435-47EC-BF21-EFB72554E50A}"/>
              </a:ext>
            </a:extLst>
          </p:cNvPr>
          <p:cNvSpPr/>
          <p:nvPr/>
        </p:nvSpPr>
        <p:spPr>
          <a:xfrm>
            <a:off x="2496615" y="2322055"/>
            <a:ext cx="3361508" cy="114567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6AA5F2E6-7586-4C57-9FB7-A05EBC42FF1B}"/>
              </a:ext>
            </a:extLst>
          </p:cNvPr>
          <p:cNvGrpSpPr/>
          <p:nvPr/>
        </p:nvGrpSpPr>
        <p:grpSpPr>
          <a:xfrm>
            <a:off x="479070" y="418464"/>
            <a:ext cx="1743959" cy="1679998"/>
            <a:chOff x="1084804" y="324552"/>
            <a:chExt cx="1743959" cy="1679998"/>
          </a:xfrm>
        </p:grpSpPr>
        <p:pic>
          <p:nvPicPr>
            <p:cNvPr id="16" name="Picture 15">
              <a:extLst>
                <a:ext uri="{FF2B5EF4-FFF2-40B4-BE49-F238E27FC236}">
                  <a16:creationId xmlns:a16="http://schemas.microsoft.com/office/drawing/2014/main" id="{883163FF-F38D-49D3-9BC3-D1CE28D48663}"/>
                </a:ext>
              </a:extLst>
            </p:cNvPr>
            <p:cNvPicPr>
              <a:picLocks noChangeAspect="1"/>
            </p:cNvPicPr>
            <p:nvPr/>
          </p:nvPicPr>
          <p:blipFill rotWithShape="1">
            <a:blip r:embed="rId5"/>
            <a:srcRect l="6826" r="7062" b="17048"/>
            <a:stretch/>
          </p:blipFill>
          <p:spPr>
            <a:xfrm>
              <a:off x="1084804" y="324552"/>
              <a:ext cx="1743959" cy="1679998"/>
            </a:xfrm>
            <a:prstGeom prst="rect">
              <a:avLst/>
            </a:prstGeom>
          </p:spPr>
        </p:pic>
        <p:grpSp>
          <p:nvGrpSpPr>
            <p:cNvPr id="17" name="Group 16">
              <a:extLst>
                <a:ext uri="{FF2B5EF4-FFF2-40B4-BE49-F238E27FC236}">
                  <a16:creationId xmlns:a16="http://schemas.microsoft.com/office/drawing/2014/main" id="{BA44272D-188E-4E08-89E2-54A6DD80B35B}"/>
                </a:ext>
              </a:extLst>
            </p:cNvPr>
            <p:cNvGrpSpPr/>
            <p:nvPr/>
          </p:nvGrpSpPr>
          <p:grpSpPr>
            <a:xfrm>
              <a:off x="1464302" y="939331"/>
              <a:ext cx="344143" cy="377463"/>
              <a:chOff x="774472" y="497632"/>
              <a:chExt cx="344143" cy="377463"/>
            </a:xfrm>
          </p:grpSpPr>
          <p:sp>
            <p:nvSpPr>
              <p:cNvPr id="21" name="Oval 20">
                <a:extLst>
                  <a:ext uri="{FF2B5EF4-FFF2-40B4-BE49-F238E27FC236}">
                    <a16:creationId xmlns:a16="http://schemas.microsoft.com/office/drawing/2014/main" id="{6649F0F6-3FD4-4CC5-A690-7D8AD0FC3D3D}"/>
                  </a:ext>
                </a:extLst>
              </p:cNvPr>
              <p:cNvSpPr/>
              <p:nvPr/>
            </p:nvSpPr>
            <p:spPr>
              <a:xfrm>
                <a:off x="831680" y="571500"/>
                <a:ext cx="229728" cy="22972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A4BB77CF-5AAB-4A12-91C6-CC20371EEA8D}"/>
                  </a:ext>
                </a:extLst>
              </p:cNvPr>
              <p:cNvPicPr>
                <a:picLocks noChangeAspect="1"/>
              </p:cNvPicPr>
              <p:nvPr/>
            </p:nvPicPr>
            <p:blipFill rotWithShape="1">
              <a:blip r:embed="rId6"/>
              <a:srcRect l="16952" r="17143" b="27714"/>
              <a:stretch/>
            </p:blipFill>
            <p:spPr>
              <a:xfrm flipH="1">
                <a:off x="774472" y="497632"/>
                <a:ext cx="344143" cy="377463"/>
              </a:xfrm>
              <a:prstGeom prst="rect">
                <a:avLst/>
              </a:prstGeom>
            </p:spPr>
          </p:pic>
        </p:grpSp>
        <p:grpSp>
          <p:nvGrpSpPr>
            <p:cNvPr id="18" name="Group 17">
              <a:extLst>
                <a:ext uri="{FF2B5EF4-FFF2-40B4-BE49-F238E27FC236}">
                  <a16:creationId xmlns:a16="http://schemas.microsoft.com/office/drawing/2014/main" id="{22045A97-46D4-4C53-89EF-7028564E3EDF}"/>
                </a:ext>
              </a:extLst>
            </p:cNvPr>
            <p:cNvGrpSpPr/>
            <p:nvPr/>
          </p:nvGrpSpPr>
          <p:grpSpPr>
            <a:xfrm flipH="1">
              <a:off x="1989879" y="865463"/>
              <a:ext cx="344143" cy="377463"/>
              <a:chOff x="774472" y="497632"/>
              <a:chExt cx="344143" cy="377463"/>
            </a:xfrm>
          </p:grpSpPr>
          <p:sp>
            <p:nvSpPr>
              <p:cNvPr id="19" name="Oval 18">
                <a:extLst>
                  <a:ext uri="{FF2B5EF4-FFF2-40B4-BE49-F238E27FC236}">
                    <a16:creationId xmlns:a16="http://schemas.microsoft.com/office/drawing/2014/main" id="{24C4A22F-1E32-4E9D-99D9-3D4C8E1DFD29}"/>
                  </a:ext>
                </a:extLst>
              </p:cNvPr>
              <p:cNvSpPr/>
              <p:nvPr/>
            </p:nvSpPr>
            <p:spPr>
              <a:xfrm>
                <a:off x="831680" y="571500"/>
                <a:ext cx="229728" cy="22972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A01D7C6-5D08-4C6E-9A8D-172B24E6EE13}"/>
                  </a:ext>
                </a:extLst>
              </p:cNvPr>
              <p:cNvPicPr>
                <a:picLocks noChangeAspect="1"/>
              </p:cNvPicPr>
              <p:nvPr/>
            </p:nvPicPr>
            <p:blipFill rotWithShape="1">
              <a:blip r:embed="rId6"/>
              <a:srcRect l="16952" r="17143" b="27714"/>
              <a:stretch/>
            </p:blipFill>
            <p:spPr>
              <a:xfrm flipH="1">
                <a:off x="774472" y="497632"/>
                <a:ext cx="344143" cy="377463"/>
              </a:xfrm>
              <a:prstGeom prst="rect">
                <a:avLst/>
              </a:prstGeom>
            </p:spPr>
          </p:pic>
        </p:grpSp>
      </p:grpSp>
      <p:sp>
        <p:nvSpPr>
          <p:cNvPr id="23" name="TextBox 22">
            <a:extLst>
              <a:ext uri="{FF2B5EF4-FFF2-40B4-BE49-F238E27FC236}">
                <a16:creationId xmlns:a16="http://schemas.microsoft.com/office/drawing/2014/main" id="{634CD23D-DC16-4B90-9447-0766CF087F89}"/>
              </a:ext>
            </a:extLst>
          </p:cNvPr>
          <p:cNvSpPr txBox="1"/>
          <p:nvPr/>
        </p:nvSpPr>
        <p:spPr>
          <a:xfrm>
            <a:off x="11634651" y="113211"/>
            <a:ext cx="473118" cy="369332"/>
          </a:xfrm>
          <a:prstGeom prst="rect">
            <a:avLst/>
          </a:prstGeom>
          <a:solidFill>
            <a:schemeClr val="bg1"/>
          </a:solidFill>
        </p:spPr>
        <p:txBody>
          <a:bodyPr wrap="square" rtlCol="0">
            <a:spAutoFit/>
          </a:bodyPr>
          <a:lstStyle/>
          <a:p>
            <a:r>
              <a:rPr lang="en-US">
                <a:latin typeface="Tw Cen MT" panose="020B0602020104020603" pitchFamily="34" charset="0"/>
              </a:rPr>
              <a:t>12</a:t>
            </a:r>
          </a:p>
        </p:txBody>
      </p:sp>
      <p:pic>
        <p:nvPicPr>
          <p:cNvPr id="6" name="Picture 5">
            <a:extLst>
              <a:ext uri="{FF2B5EF4-FFF2-40B4-BE49-F238E27FC236}">
                <a16:creationId xmlns:a16="http://schemas.microsoft.com/office/drawing/2014/main" id="{FEEA699B-C7E3-49C8-BA5A-9B3A4FF4289F}"/>
              </a:ext>
            </a:extLst>
          </p:cNvPr>
          <p:cNvPicPr>
            <a:picLocks noChangeAspect="1"/>
          </p:cNvPicPr>
          <p:nvPr/>
        </p:nvPicPr>
        <p:blipFill rotWithShape="1">
          <a:blip r:embed="rId7"/>
          <a:srcRect b="9881"/>
          <a:stretch/>
        </p:blipFill>
        <p:spPr>
          <a:xfrm>
            <a:off x="5998279" y="3380972"/>
            <a:ext cx="6107358" cy="1982274"/>
          </a:xfrm>
          <a:prstGeom prst="rect">
            <a:avLst/>
          </a:prstGeom>
          <a:effectLst>
            <a:outerShdw blurRad="50800" dist="38100" dir="2700000" algn="tl" rotWithShape="0">
              <a:prstClr val="black">
                <a:alpha val="40000"/>
              </a:prstClr>
            </a:outerShdw>
          </a:effectLst>
        </p:spPr>
      </p:pic>
      <p:sp>
        <p:nvSpPr>
          <p:cNvPr id="26" name="TextBox 25">
            <a:extLst>
              <a:ext uri="{FF2B5EF4-FFF2-40B4-BE49-F238E27FC236}">
                <a16:creationId xmlns:a16="http://schemas.microsoft.com/office/drawing/2014/main" id="{CBD258DD-2A0B-4909-9A84-35614975AF9D}"/>
              </a:ext>
            </a:extLst>
          </p:cNvPr>
          <p:cNvSpPr txBox="1"/>
          <p:nvPr/>
        </p:nvSpPr>
        <p:spPr>
          <a:xfrm>
            <a:off x="571500" y="3899704"/>
            <a:ext cx="5290005" cy="2800767"/>
          </a:xfrm>
          <a:prstGeom prst="rect">
            <a:avLst/>
          </a:prstGeom>
          <a:noFill/>
        </p:spPr>
        <p:txBody>
          <a:bodyPr wrap="square">
            <a:spAutoFit/>
          </a:bodyPr>
          <a:lstStyle/>
          <a:p>
            <a:pPr marL="1028700" lvl="1" indent="-571500">
              <a:buFont typeface="Arial" panose="020B0604020202020204" pitchFamily="34" charset="0"/>
              <a:buChar char="•"/>
            </a:pPr>
            <a:r>
              <a:rPr lang="en-US" sz="1600">
                <a:latin typeface="Tw Cen MT" panose="020B0602020104020603" pitchFamily="34" charset="0"/>
              </a:rPr>
              <a:t>8 Publicly available parking lots/garages within a short walk of the core</a:t>
            </a:r>
          </a:p>
          <a:p>
            <a:pPr marL="1028700" lvl="1" indent="-571500">
              <a:buFont typeface="Arial" panose="020B0604020202020204" pitchFamily="34" charset="0"/>
              <a:buChar char="•"/>
            </a:pPr>
            <a:r>
              <a:rPr lang="en-US" sz="1600">
                <a:latin typeface="Tw Cen MT" panose="020B0602020104020603" pitchFamily="34" charset="0"/>
              </a:rPr>
              <a:t>Many private parking lots/garages</a:t>
            </a:r>
          </a:p>
          <a:p>
            <a:pPr marL="1028700" lvl="1" indent="-571500">
              <a:buFont typeface="Arial" panose="020B0604020202020204" pitchFamily="34" charset="0"/>
              <a:buChar char="•"/>
            </a:pPr>
            <a:r>
              <a:rPr lang="en-US" sz="1600">
                <a:latin typeface="Tw Cen MT" panose="020B0602020104020603" pitchFamily="34" charset="0"/>
              </a:rPr>
              <a:t>On-street parking is the cheapest option in the area with stretches of unregulated parking around the Strip. (starts on Smallman after 24</a:t>
            </a:r>
            <a:r>
              <a:rPr lang="en-US" sz="1600" baseline="30000">
                <a:latin typeface="Tw Cen MT" panose="020B0602020104020603" pitchFamily="34" charset="0"/>
              </a:rPr>
              <a:t>th</a:t>
            </a:r>
            <a:r>
              <a:rPr lang="en-US" sz="1600">
                <a:latin typeface="Tw Cen MT" panose="020B0602020104020603" pitchFamily="34" charset="0"/>
              </a:rPr>
              <a:t> St)</a:t>
            </a:r>
          </a:p>
          <a:p>
            <a:pPr marL="1028700" lvl="1" indent="-571500">
              <a:buFont typeface="Arial" panose="020B0604020202020204" pitchFamily="34" charset="0"/>
              <a:buChar char="•"/>
            </a:pPr>
            <a:r>
              <a:rPr lang="en-US" sz="1600">
                <a:latin typeface="Tw Cen MT" panose="020B0602020104020603" pitchFamily="34" charset="0"/>
              </a:rPr>
              <a:t>Even at busiest time there are still hundreds of unused parking spaces within the Strip. </a:t>
            </a:r>
          </a:p>
          <a:p>
            <a:pPr marL="1028700" lvl="1" indent="-571500">
              <a:buFont typeface="Arial" panose="020B0604020202020204" pitchFamily="34" charset="0"/>
              <a:buChar char="•"/>
            </a:pPr>
            <a:r>
              <a:rPr lang="en-US" sz="1600">
                <a:latin typeface="Tw Cen MT" panose="020B0602020104020603" pitchFamily="34" charset="0"/>
              </a:rPr>
              <a:t>On-street parking is at or over capacity on weekends especially in the core. </a:t>
            </a:r>
          </a:p>
          <a:p>
            <a:pPr lvl="1"/>
            <a:endParaRPr lang="en-US" sz="1600">
              <a:latin typeface="Tw Cen MT" panose="020B0602020104020603" pitchFamily="34" charset="0"/>
            </a:endParaRPr>
          </a:p>
        </p:txBody>
      </p:sp>
    </p:spTree>
    <p:extLst>
      <p:ext uri="{BB962C8B-B14F-4D97-AF65-F5344CB8AC3E}">
        <p14:creationId xmlns:p14="http://schemas.microsoft.com/office/powerpoint/2010/main" val="1348020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79C67A-30D5-45B9-BDD8-B38AF5CB80BD}"/>
              </a:ext>
            </a:extLst>
          </p:cNvPr>
          <p:cNvSpPr/>
          <p:nvPr/>
        </p:nvSpPr>
        <p:spPr>
          <a:xfrm>
            <a:off x="343035" y="250448"/>
            <a:ext cx="2016031" cy="20160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65CF72D-CFE9-4FC0-9E51-0A6E48E7F1BB}"/>
              </a:ext>
            </a:extLst>
          </p:cNvPr>
          <p:cNvSpPr/>
          <p:nvPr/>
        </p:nvSpPr>
        <p:spPr>
          <a:xfrm>
            <a:off x="2579636" y="256032"/>
            <a:ext cx="6847393" cy="1754326"/>
          </a:xfrm>
          <a:prstGeom prst="rect">
            <a:avLst/>
          </a:prstGeom>
        </p:spPr>
        <p:txBody>
          <a:bodyPr wrap="square">
            <a:spAutoFit/>
          </a:bodyPr>
          <a:lstStyle/>
          <a:p>
            <a:r>
              <a:rPr lang="en-US" sz="5400" b="1" dirty="0">
                <a:latin typeface="Tw Cen MT" panose="020B0602020104020603" pitchFamily="34" charset="0"/>
              </a:rPr>
              <a:t>Active and Upcoming Projects</a:t>
            </a:r>
            <a:endParaRPr lang="en-US" sz="3600" dirty="0">
              <a:latin typeface="Tw Cen MT" panose="020B0602020104020603" pitchFamily="34" charset="0"/>
            </a:endParaRPr>
          </a:p>
        </p:txBody>
      </p:sp>
      <p:sp>
        <p:nvSpPr>
          <p:cNvPr id="4" name="Rectangle 3">
            <a:extLst>
              <a:ext uri="{FF2B5EF4-FFF2-40B4-BE49-F238E27FC236}">
                <a16:creationId xmlns:a16="http://schemas.microsoft.com/office/drawing/2014/main" id="{F4C3EC79-C620-44BA-B5A0-9DFF9E6F3F85}"/>
              </a:ext>
            </a:extLst>
          </p:cNvPr>
          <p:cNvSpPr/>
          <p:nvPr/>
        </p:nvSpPr>
        <p:spPr>
          <a:xfrm>
            <a:off x="2744734" y="2266479"/>
            <a:ext cx="9371066" cy="2539157"/>
          </a:xfrm>
          <a:prstGeom prst="rect">
            <a:avLst/>
          </a:prstGeom>
        </p:spPr>
        <p:txBody>
          <a:bodyPr wrap="square" lIns="91440" tIns="45720" rIns="91440" bIns="45720" anchor="t">
            <a:spAutoFit/>
          </a:bodyPr>
          <a:lstStyle/>
          <a:p>
            <a:pPr lvl="1">
              <a:spcAft>
                <a:spcPts val="600"/>
              </a:spcAft>
            </a:pPr>
            <a:r>
              <a:rPr lang="en-US" sz="3600" b="1" dirty="0">
                <a:latin typeface="Tw Cen MT"/>
              </a:rPr>
              <a:t>	Liberty Ave HSIP </a:t>
            </a:r>
            <a:r>
              <a:rPr lang="en-US" sz="2000" b="1" i="1" dirty="0">
                <a:latin typeface="Tw Cen MT"/>
              </a:rPr>
              <a:t>(Status: Final Design)</a:t>
            </a:r>
          </a:p>
          <a:p>
            <a:pPr lvl="1">
              <a:spcAft>
                <a:spcPts val="600"/>
              </a:spcAft>
            </a:pPr>
            <a:r>
              <a:rPr lang="en-US" sz="3600" b="1" dirty="0">
                <a:latin typeface="Tw Cen MT"/>
              </a:rPr>
              <a:t>	28</a:t>
            </a:r>
            <a:r>
              <a:rPr lang="en-US" sz="3600" b="1" baseline="30000" dirty="0">
                <a:latin typeface="Tw Cen MT"/>
              </a:rPr>
              <a:t>th</a:t>
            </a:r>
            <a:r>
              <a:rPr lang="en-US" sz="3600" b="1" dirty="0">
                <a:latin typeface="Tw Cen MT"/>
              </a:rPr>
              <a:t> </a:t>
            </a:r>
            <a:r>
              <a:rPr lang="en-US" sz="3600" b="1">
                <a:latin typeface="Tw Cen MT"/>
              </a:rPr>
              <a:t>St Bridge </a:t>
            </a:r>
            <a:r>
              <a:rPr lang="en-US" sz="2000" b="1" i="1">
                <a:latin typeface="Tw Cen MT"/>
              </a:rPr>
              <a:t>(</a:t>
            </a:r>
            <a:r>
              <a:rPr lang="en-US" sz="2000" b="1" i="1" dirty="0">
                <a:latin typeface="Tw Cen MT"/>
              </a:rPr>
              <a:t>Status: Prelim Engineering)</a:t>
            </a:r>
          </a:p>
          <a:p>
            <a:pPr lvl="1">
              <a:spcAft>
                <a:spcPts val="600"/>
              </a:spcAft>
            </a:pPr>
            <a:r>
              <a:rPr lang="en-US" sz="3600" b="1" dirty="0">
                <a:latin typeface="Tw Cen MT"/>
              </a:rPr>
              <a:t>	Penn Avenue Signals </a:t>
            </a:r>
            <a:r>
              <a:rPr lang="en-US" sz="2000" b="1" i="1" dirty="0">
                <a:latin typeface="Tw Cen MT"/>
              </a:rPr>
              <a:t>(Status: Contract Negotiation)</a:t>
            </a:r>
            <a:endParaRPr lang="en-US" sz="3600" b="1" dirty="0">
              <a:latin typeface="Tw Cen MT"/>
            </a:endParaRPr>
          </a:p>
          <a:p>
            <a:pPr lvl="1">
              <a:spcAft>
                <a:spcPts val="600"/>
              </a:spcAft>
            </a:pPr>
            <a:r>
              <a:rPr lang="en-US" sz="3600" b="1" dirty="0">
                <a:latin typeface="Tw Cen MT"/>
              </a:rPr>
              <a:t>	Smallman St Bike Lane </a:t>
            </a:r>
            <a:r>
              <a:rPr lang="en-US" sz="2000" b="1" i="1" dirty="0">
                <a:latin typeface="Tw Cen MT"/>
              </a:rPr>
              <a:t>(Status: Initial Public Engagement)</a:t>
            </a:r>
          </a:p>
        </p:txBody>
      </p:sp>
      <p:pic>
        <p:nvPicPr>
          <p:cNvPr id="14" name="Picture 13">
            <a:extLst>
              <a:ext uri="{FF2B5EF4-FFF2-40B4-BE49-F238E27FC236}">
                <a16:creationId xmlns:a16="http://schemas.microsoft.com/office/drawing/2014/main" id="{605A6633-9171-4228-8568-CCADE8FAE206}"/>
              </a:ext>
            </a:extLst>
          </p:cNvPr>
          <p:cNvPicPr>
            <a:picLocks noChangeAspect="1"/>
          </p:cNvPicPr>
          <p:nvPr/>
        </p:nvPicPr>
        <p:blipFill rotWithShape="1">
          <a:blip r:embed="rId2"/>
          <a:srcRect l="13810" t="17212" r="13292" b="33444"/>
          <a:stretch/>
        </p:blipFill>
        <p:spPr>
          <a:xfrm>
            <a:off x="2873026" y="4187457"/>
            <a:ext cx="768608" cy="520246"/>
          </a:xfrm>
          <a:prstGeom prst="rect">
            <a:avLst/>
          </a:prstGeom>
        </p:spPr>
      </p:pic>
      <p:pic>
        <p:nvPicPr>
          <p:cNvPr id="15" name="Picture 14">
            <a:extLst>
              <a:ext uri="{FF2B5EF4-FFF2-40B4-BE49-F238E27FC236}">
                <a16:creationId xmlns:a16="http://schemas.microsoft.com/office/drawing/2014/main" id="{A031D66D-E9BA-4A4B-B038-976FE3CAF3B1}"/>
              </a:ext>
            </a:extLst>
          </p:cNvPr>
          <p:cNvPicPr>
            <a:picLocks noChangeAspect="1"/>
          </p:cNvPicPr>
          <p:nvPr/>
        </p:nvPicPr>
        <p:blipFill rotWithShape="1">
          <a:blip r:embed="rId3"/>
          <a:srcRect l="7528" t="2328" r="7878" b="19574"/>
          <a:stretch/>
        </p:blipFill>
        <p:spPr>
          <a:xfrm>
            <a:off x="2960148" y="3602310"/>
            <a:ext cx="563516" cy="520246"/>
          </a:xfrm>
          <a:prstGeom prst="rect">
            <a:avLst/>
          </a:prstGeom>
        </p:spPr>
      </p:pic>
      <p:grpSp>
        <p:nvGrpSpPr>
          <p:cNvPr id="16" name="Group 15">
            <a:extLst>
              <a:ext uri="{FF2B5EF4-FFF2-40B4-BE49-F238E27FC236}">
                <a16:creationId xmlns:a16="http://schemas.microsoft.com/office/drawing/2014/main" id="{72CA77BF-F9CF-40E0-93F5-A23F16E52B28}"/>
              </a:ext>
            </a:extLst>
          </p:cNvPr>
          <p:cNvGrpSpPr/>
          <p:nvPr/>
        </p:nvGrpSpPr>
        <p:grpSpPr>
          <a:xfrm>
            <a:off x="2880549" y="2984631"/>
            <a:ext cx="768608" cy="519094"/>
            <a:chOff x="9767215" y="3574106"/>
            <a:chExt cx="1253210" cy="846379"/>
          </a:xfrm>
        </p:grpSpPr>
        <p:pic>
          <p:nvPicPr>
            <p:cNvPr id="17" name="Picture 16">
              <a:extLst>
                <a:ext uri="{FF2B5EF4-FFF2-40B4-BE49-F238E27FC236}">
                  <a16:creationId xmlns:a16="http://schemas.microsoft.com/office/drawing/2014/main" id="{79630C7B-6AC8-4269-8AB3-C4BECF022B25}"/>
                </a:ext>
              </a:extLst>
            </p:cNvPr>
            <p:cNvPicPr>
              <a:picLocks noChangeAspect="1"/>
            </p:cNvPicPr>
            <p:nvPr/>
          </p:nvPicPr>
          <p:blipFill rotWithShape="1">
            <a:blip r:embed="rId4"/>
            <a:srcRect l="14865" t="8714" r="15000" b="21857"/>
            <a:stretch/>
          </p:blipFill>
          <p:spPr>
            <a:xfrm>
              <a:off x="10097546" y="3745273"/>
              <a:ext cx="682084" cy="675212"/>
            </a:xfrm>
            <a:prstGeom prst="rect">
              <a:avLst/>
            </a:prstGeom>
          </p:spPr>
        </p:pic>
        <p:sp>
          <p:nvSpPr>
            <p:cNvPr id="18" name="Freeform: Shape 17">
              <a:extLst>
                <a:ext uri="{FF2B5EF4-FFF2-40B4-BE49-F238E27FC236}">
                  <a16:creationId xmlns:a16="http://schemas.microsoft.com/office/drawing/2014/main" id="{55FB7342-601F-4482-8695-F9CDC8722DBC}"/>
                </a:ext>
              </a:extLst>
            </p:cNvPr>
            <p:cNvSpPr/>
            <p:nvPr/>
          </p:nvSpPr>
          <p:spPr>
            <a:xfrm>
              <a:off x="9941262" y="3605364"/>
              <a:ext cx="917300" cy="285471"/>
            </a:xfrm>
            <a:custGeom>
              <a:avLst/>
              <a:gdLst>
                <a:gd name="connsiteX0" fmla="*/ 458650 w 917300"/>
                <a:gd name="connsiteY0" fmla="*/ 0 h 285471"/>
                <a:gd name="connsiteX1" fmla="*/ 897762 w 917300"/>
                <a:gd name="connsiteY1" fmla="*/ 234716 h 285471"/>
                <a:gd name="connsiteX2" fmla="*/ 917300 w 917300"/>
                <a:gd name="connsiteY2" fmla="*/ 285471 h 285471"/>
                <a:gd name="connsiteX3" fmla="*/ 0 w 917300"/>
                <a:gd name="connsiteY3" fmla="*/ 285471 h 285471"/>
                <a:gd name="connsiteX4" fmla="*/ 19538 w 917300"/>
                <a:gd name="connsiteY4" fmla="*/ 234716 h 285471"/>
                <a:gd name="connsiteX5" fmla="*/ 458650 w 917300"/>
                <a:gd name="connsiteY5" fmla="*/ 0 h 28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300" h="285471">
                  <a:moveTo>
                    <a:pt x="458650" y="0"/>
                  </a:moveTo>
                  <a:cubicBezTo>
                    <a:pt x="656048" y="0"/>
                    <a:pt x="825416" y="96783"/>
                    <a:pt x="897762" y="234716"/>
                  </a:cubicBezTo>
                  <a:lnTo>
                    <a:pt x="917300" y="285471"/>
                  </a:lnTo>
                  <a:lnTo>
                    <a:pt x="0" y="285471"/>
                  </a:lnTo>
                  <a:lnTo>
                    <a:pt x="19538" y="234716"/>
                  </a:lnTo>
                  <a:cubicBezTo>
                    <a:pt x="91884" y="96783"/>
                    <a:pt x="261252" y="0"/>
                    <a:pt x="458650" y="0"/>
                  </a:cubicBezTo>
                  <a:close/>
                </a:path>
              </a:pathLst>
            </a:cu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Picture 18">
              <a:extLst>
                <a:ext uri="{FF2B5EF4-FFF2-40B4-BE49-F238E27FC236}">
                  <a16:creationId xmlns:a16="http://schemas.microsoft.com/office/drawing/2014/main" id="{81F56038-01C3-40B4-BC5A-A3CFB8105461}"/>
                </a:ext>
              </a:extLst>
            </p:cNvPr>
            <p:cNvPicPr>
              <a:picLocks noChangeAspect="1"/>
            </p:cNvPicPr>
            <p:nvPr/>
          </p:nvPicPr>
          <p:blipFill rotWithShape="1">
            <a:blip r:embed="rId5"/>
            <a:srcRect t="21217" b="35714"/>
            <a:stretch/>
          </p:blipFill>
          <p:spPr>
            <a:xfrm>
              <a:off x="9767215" y="3574106"/>
              <a:ext cx="1253210" cy="539743"/>
            </a:xfrm>
            <a:prstGeom prst="rect">
              <a:avLst/>
            </a:prstGeom>
          </p:spPr>
        </p:pic>
      </p:grpSp>
      <p:pic>
        <p:nvPicPr>
          <p:cNvPr id="20" name="Picture 19">
            <a:extLst>
              <a:ext uri="{FF2B5EF4-FFF2-40B4-BE49-F238E27FC236}">
                <a16:creationId xmlns:a16="http://schemas.microsoft.com/office/drawing/2014/main" id="{4FA70B27-9A47-4B54-9490-FA861A268164}"/>
              </a:ext>
            </a:extLst>
          </p:cNvPr>
          <p:cNvPicPr>
            <a:picLocks noChangeAspect="1"/>
          </p:cNvPicPr>
          <p:nvPr/>
        </p:nvPicPr>
        <p:blipFill rotWithShape="1">
          <a:blip r:embed="rId6"/>
          <a:srcRect b="14436"/>
          <a:stretch/>
        </p:blipFill>
        <p:spPr>
          <a:xfrm>
            <a:off x="2953729" y="2349701"/>
            <a:ext cx="649242" cy="555516"/>
          </a:xfrm>
          <a:prstGeom prst="rect">
            <a:avLst/>
          </a:prstGeom>
        </p:spPr>
      </p:pic>
      <p:pic>
        <p:nvPicPr>
          <p:cNvPr id="22" name="Picture 21">
            <a:extLst>
              <a:ext uri="{FF2B5EF4-FFF2-40B4-BE49-F238E27FC236}">
                <a16:creationId xmlns:a16="http://schemas.microsoft.com/office/drawing/2014/main" id="{E6AB23C2-0A61-4B85-923C-8D6AD1245E92}"/>
              </a:ext>
            </a:extLst>
          </p:cNvPr>
          <p:cNvPicPr>
            <a:picLocks noChangeAspect="1"/>
          </p:cNvPicPr>
          <p:nvPr/>
        </p:nvPicPr>
        <p:blipFill rotWithShape="1">
          <a:blip r:embed="rId7"/>
          <a:srcRect l="11813" t="4285" r="11959" b="18000"/>
          <a:stretch/>
        </p:blipFill>
        <p:spPr>
          <a:xfrm>
            <a:off x="490665" y="381299"/>
            <a:ext cx="1720770" cy="1754327"/>
          </a:xfrm>
          <a:prstGeom prst="rect">
            <a:avLst/>
          </a:prstGeom>
        </p:spPr>
      </p:pic>
    </p:spTree>
    <p:extLst>
      <p:ext uri="{BB962C8B-B14F-4D97-AF65-F5344CB8AC3E}">
        <p14:creationId xmlns:p14="http://schemas.microsoft.com/office/powerpoint/2010/main" val="3560924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Box 110">
            <a:extLst>
              <a:ext uri="{FF2B5EF4-FFF2-40B4-BE49-F238E27FC236}">
                <a16:creationId xmlns:a16="http://schemas.microsoft.com/office/drawing/2014/main" id="{FFF53DBE-A7AA-47D3-957F-14FC9A7C51B8}"/>
              </a:ext>
            </a:extLst>
          </p:cNvPr>
          <p:cNvSpPr txBox="1"/>
          <p:nvPr/>
        </p:nvSpPr>
        <p:spPr>
          <a:xfrm>
            <a:off x="7610475" y="6088485"/>
            <a:ext cx="3498396" cy="476726"/>
          </a:xfrm>
          <a:prstGeom prst="roundRect">
            <a:avLst/>
          </a:prstGeom>
          <a:solidFill>
            <a:schemeClr val="bg1"/>
          </a:solidFill>
          <a:ln w="19050">
            <a:solidFill>
              <a:schemeClr val="tx1"/>
            </a:solidFill>
          </a:ln>
        </p:spPr>
        <p:txBody>
          <a:bodyPr wrap="square" rtlCol="0">
            <a:spAutoFit/>
          </a:bodyPr>
          <a:lstStyle/>
          <a:p>
            <a:r>
              <a:rPr lang="en-US" sz="2200" dirty="0">
                <a:latin typeface="Tw Cen MT" panose="020B0602020104020603" pitchFamily="34" charset="0"/>
                <a:hlinkClick r:id="rId2"/>
              </a:rPr>
              <a:t>Check Out the Engage Page</a:t>
            </a:r>
            <a:endParaRPr lang="en-US" sz="2200" dirty="0">
              <a:latin typeface="Tw Cen MT" panose="020B0602020104020603" pitchFamily="34" charset="0"/>
            </a:endParaRPr>
          </a:p>
        </p:txBody>
      </p:sp>
      <p:sp>
        <p:nvSpPr>
          <p:cNvPr id="110" name="Oval 109">
            <a:extLst>
              <a:ext uri="{FF2B5EF4-FFF2-40B4-BE49-F238E27FC236}">
                <a16:creationId xmlns:a16="http://schemas.microsoft.com/office/drawing/2014/main" id="{52533D14-183F-48B4-B514-8EAA093F300D}"/>
              </a:ext>
            </a:extLst>
          </p:cNvPr>
          <p:cNvSpPr/>
          <p:nvPr/>
        </p:nvSpPr>
        <p:spPr>
          <a:xfrm>
            <a:off x="10906125" y="5647122"/>
            <a:ext cx="1047750" cy="10477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0104F45-EA9F-489B-A8AE-8D7BD4194CA0}"/>
              </a:ext>
            </a:extLst>
          </p:cNvPr>
          <p:cNvSpPr/>
          <p:nvPr/>
        </p:nvSpPr>
        <p:spPr>
          <a:xfrm>
            <a:off x="343035" y="250448"/>
            <a:ext cx="2016031" cy="20160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24F70E0-43FF-4658-8C16-024681D16C39}"/>
              </a:ext>
            </a:extLst>
          </p:cNvPr>
          <p:cNvSpPr/>
          <p:nvPr/>
        </p:nvSpPr>
        <p:spPr>
          <a:xfrm>
            <a:off x="2579636" y="256032"/>
            <a:ext cx="9307564" cy="1754326"/>
          </a:xfrm>
          <a:prstGeom prst="rect">
            <a:avLst/>
          </a:prstGeom>
        </p:spPr>
        <p:txBody>
          <a:bodyPr wrap="square">
            <a:spAutoFit/>
          </a:bodyPr>
          <a:lstStyle/>
          <a:p>
            <a:r>
              <a:rPr lang="en-US" sz="5400" b="1" dirty="0">
                <a:latin typeface="Tw Cen MT" panose="020B0602020104020603" pitchFamily="34" charset="0"/>
              </a:rPr>
              <a:t>Liberty Ave Highway Safety Improvement Program (HSIP)</a:t>
            </a:r>
            <a:endParaRPr lang="en-US" sz="3600" dirty="0">
              <a:latin typeface="Tw Cen MT" panose="020B0602020104020603" pitchFamily="34" charset="0"/>
            </a:endParaRPr>
          </a:p>
        </p:txBody>
      </p:sp>
      <p:sp>
        <p:nvSpPr>
          <p:cNvPr id="26" name="TextBox 25">
            <a:extLst>
              <a:ext uri="{FF2B5EF4-FFF2-40B4-BE49-F238E27FC236}">
                <a16:creationId xmlns:a16="http://schemas.microsoft.com/office/drawing/2014/main" id="{DC1DFE57-C4C4-4043-9D3D-FD572141D719}"/>
              </a:ext>
            </a:extLst>
          </p:cNvPr>
          <p:cNvSpPr txBox="1"/>
          <p:nvPr/>
        </p:nvSpPr>
        <p:spPr>
          <a:xfrm>
            <a:off x="11634651" y="113211"/>
            <a:ext cx="473118" cy="369332"/>
          </a:xfrm>
          <a:prstGeom prst="rect">
            <a:avLst/>
          </a:prstGeom>
          <a:solidFill>
            <a:schemeClr val="bg1"/>
          </a:solidFill>
        </p:spPr>
        <p:txBody>
          <a:bodyPr wrap="square" rtlCol="0">
            <a:spAutoFit/>
          </a:bodyPr>
          <a:lstStyle/>
          <a:p>
            <a:r>
              <a:rPr lang="en-US">
                <a:latin typeface="Tw Cen MT" panose="020B0602020104020603" pitchFamily="34" charset="0"/>
              </a:rPr>
              <a:t>15</a:t>
            </a:r>
          </a:p>
        </p:txBody>
      </p:sp>
      <p:grpSp>
        <p:nvGrpSpPr>
          <p:cNvPr id="6" name="Group 5">
            <a:extLst>
              <a:ext uri="{FF2B5EF4-FFF2-40B4-BE49-F238E27FC236}">
                <a16:creationId xmlns:a16="http://schemas.microsoft.com/office/drawing/2014/main" id="{28FB5364-3A81-4638-A1C2-257C89CEC645}"/>
              </a:ext>
            </a:extLst>
          </p:cNvPr>
          <p:cNvGrpSpPr/>
          <p:nvPr/>
        </p:nvGrpSpPr>
        <p:grpSpPr>
          <a:xfrm>
            <a:off x="8313086" y="4485071"/>
            <a:ext cx="3248770" cy="1162051"/>
            <a:chOff x="9486189" y="2472572"/>
            <a:chExt cx="3248770" cy="1162051"/>
          </a:xfrm>
        </p:grpSpPr>
        <p:sp>
          <p:nvSpPr>
            <p:cNvPr id="2" name="Oval 1">
              <a:extLst>
                <a:ext uri="{FF2B5EF4-FFF2-40B4-BE49-F238E27FC236}">
                  <a16:creationId xmlns:a16="http://schemas.microsoft.com/office/drawing/2014/main" id="{FFC9790C-C60F-43FF-A888-A3861684CA21}"/>
                </a:ext>
              </a:extLst>
            </p:cNvPr>
            <p:cNvSpPr/>
            <p:nvPr/>
          </p:nvSpPr>
          <p:spPr>
            <a:xfrm>
              <a:off x="9486189" y="2472572"/>
              <a:ext cx="1162051" cy="1162051"/>
            </a:xfrm>
            <a:prstGeom prst="ellipse">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C0191C3-AD67-4108-AB69-A2FFFCCAF4CB}"/>
                </a:ext>
              </a:extLst>
            </p:cNvPr>
            <p:cNvSpPr txBox="1"/>
            <p:nvPr/>
          </p:nvSpPr>
          <p:spPr>
            <a:xfrm>
              <a:off x="10782334" y="2745820"/>
              <a:ext cx="1952625" cy="615553"/>
            </a:xfrm>
            <a:prstGeom prst="rect">
              <a:avLst/>
            </a:prstGeom>
            <a:noFill/>
          </p:spPr>
          <p:txBody>
            <a:bodyPr wrap="square">
              <a:spAutoFit/>
            </a:bodyPr>
            <a:lstStyle/>
            <a:p>
              <a:r>
                <a:rPr lang="en-US" b="1">
                  <a:solidFill>
                    <a:schemeClr val="accent5"/>
                  </a:solidFill>
                  <a:latin typeface="Tw Cen MT" panose="020B0602020104020603" pitchFamily="34" charset="0"/>
                </a:rPr>
                <a:t>Patricia Kerns, P.E.</a:t>
              </a:r>
            </a:p>
            <a:p>
              <a:r>
                <a:rPr lang="en-US" sz="1600">
                  <a:latin typeface="Tw Cen MT" panose="020B0602020104020603" pitchFamily="34" charset="0"/>
                </a:rPr>
                <a:t>Project Manager</a:t>
              </a:r>
            </a:p>
          </p:txBody>
        </p:sp>
      </p:grpSp>
      <p:sp>
        <p:nvSpPr>
          <p:cNvPr id="7" name="TextBox 6">
            <a:extLst>
              <a:ext uri="{FF2B5EF4-FFF2-40B4-BE49-F238E27FC236}">
                <a16:creationId xmlns:a16="http://schemas.microsoft.com/office/drawing/2014/main" id="{B156CEB1-9344-4AF6-8052-57D9AD0A03CF}"/>
              </a:ext>
            </a:extLst>
          </p:cNvPr>
          <p:cNvSpPr txBox="1"/>
          <p:nvPr/>
        </p:nvSpPr>
        <p:spPr>
          <a:xfrm>
            <a:off x="1084212" y="4279820"/>
            <a:ext cx="6526263" cy="1107996"/>
          </a:xfrm>
          <a:prstGeom prst="rect">
            <a:avLst/>
          </a:prstGeom>
          <a:noFill/>
        </p:spPr>
        <p:txBody>
          <a:bodyPr wrap="square" rtlCol="0">
            <a:spAutoFit/>
          </a:bodyPr>
          <a:lstStyle/>
          <a:p>
            <a:r>
              <a:rPr lang="en-US" sz="2200" dirty="0">
                <a:latin typeface="Tw Cen MT" panose="020B0602020104020603" pitchFamily="34" charset="0"/>
              </a:rPr>
              <a:t>The Liberty Ave HSIP aims to improve safety for pedestrians and vehicles. The programs includes upgrades to:</a:t>
            </a:r>
          </a:p>
        </p:txBody>
      </p:sp>
      <p:sp>
        <p:nvSpPr>
          <p:cNvPr id="29" name="TextBox 28">
            <a:extLst>
              <a:ext uri="{FF2B5EF4-FFF2-40B4-BE49-F238E27FC236}">
                <a16:creationId xmlns:a16="http://schemas.microsoft.com/office/drawing/2014/main" id="{FD1892E8-6330-4A8A-A8A8-35D540D00CFC}"/>
              </a:ext>
            </a:extLst>
          </p:cNvPr>
          <p:cNvSpPr txBox="1"/>
          <p:nvPr/>
        </p:nvSpPr>
        <p:spPr>
          <a:xfrm>
            <a:off x="2712986" y="5066097"/>
            <a:ext cx="4897489" cy="1446550"/>
          </a:xfrm>
          <a:prstGeom prst="rect">
            <a:avLst/>
          </a:prstGeom>
          <a:noFill/>
        </p:spPr>
        <p:txBody>
          <a:bodyPr wrap="square">
            <a:spAutoFit/>
          </a:bodyPr>
          <a:lstStyle/>
          <a:p>
            <a:pPr marL="342900" indent="-342900" algn="l">
              <a:buFont typeface="Arial" panose="020B0604020202020204" pitchFamily="34" charset="0"/>
              <a:buChar char="•"/>
            </a:pPr>
            <a:r>
              <a:rPr lang="en-US" sz="2200" b="1" i="0">
                <a:solidFill>
                  <a:srgbClr val="000000"/>
                </a:solidFill>
                <a:effectLst/>
                <a:latin typeface="Tw Cen MT" panose="020B0602020104020603" pitchFamily="34" charset="0"/>
              </a:rPr>
              <a:t>Traffic Signal Upgrades</a:t>
            </a:r>
          </a:p>
          <a:p>
            <a:pPr marL="342900" indent="-342900" algn="l">
              <a:buFont typeface="Arial" panose="020B0604020202020204" pitchFamily="34" charset="0"/>
              <a:buChar char="•"/>
            </a:pPr>
            <a:r>
              <a:rPr lang="en-US" sz="2200" b="1">
                <a:solidFill>
                  <a:srgbClr val="000000"/>
                </a:solidFill>
                <a:latin typeface="Tw Cen MT" panose="020B0602020104020603" pitchFamily="34" charset="0"/>
              </a:rPr>
              <a:t>Traffic Safety Improvements</a:t>
            </a:r>
          </a:p>
          <a:p>
            <a:pPr marL="342900" indent="-342900" algn="l">
              <a:buFont typeface="Arial" panose="020B0604020202020204" pitchFamily="34" charset="0"/>
              <a:buChar char="•"/>
            </a:pPr>
            <a:r>
              <a:rPr lang="en-US" sz="2200" b="1" i="0">
                <a:solidFill>
                  <a:srgbClr val="000000"/>
                </a:solidFill>
                <a:effectLst/>
                <a:latin typeface="Tw Cen MT" panose="020B0602020104020603" pitchFamily="34" charset="0"/>
              </a:rPr>
              <a:t>Pedestr</a:t>
            </a:r>
            <a:r>
              <a:rPr lang="en-US" sz="2200" b="1">
                <a:solidFill>
                  <a:srgbClr val="000000"/>
                </a:solidFill>
                <a:latin typeface="Tw Cen MT" panose="020B0602020104020603" pitchFamily="34" charset="0"/>
              </a:rPr>
              <a:t>ian Safety Improvements</a:t>
            </a:r>
          </a:p>
          <a:p>
            <a:pPr marL="342900" indent="-342900" algn="l">
              <a:buFont typeface="Arial" panose="020B0604020202020204" pitchFamily="34" charset="0"/>
              <a:buChar char="•"/>
            </a:pPr>
            <a:r>
              <a:rPr lang="en-US" sz="2200" b="1" i="0">
                <a:solidFill>
                  <a:srgbClr val="000000"/>
                </a:solidFill>
                <a:effectLst/>
                <a:latin typeface="Tw Cen MT" panose="020B0602020104020603" pitchFamily="34" charset="0"/>
              </a:rPr>
              <a:t>Transit Improvements</a:t>
            </a:r>
          </a:p>
        </p:txBody>
      </p:sp>
      <p:sp>
        <p:nvSpPr>
          <p:cNvPr id="34" name="TextBox 33">
            <a:extLst>
              <a:ext uri="{FF2B5EF4-FFF2-40B4-BE49-F238E27FC236}">
                <a16:creationId xmlns:a16="http://schemas.microsoft.com/office/drawing/2014/main" id="{86C8E514-D9E3-45A3-8156-C2392645D33C}"/>
              </a:ext>
            </a:extLst>
          </p:cNvPr>
          <p:cNvSpPr txBox="1"/>
          <p:nvPr/>
        </p:nvSpPr>
        <p:spPr>
          <a:xfrm>
            <a:off x="1084212" y="2340828"/>
            <a:ext cx="6726288" cy="1785104"/>
          </a:xfrm>
          <a:prstGeom prst="rect">
            <a:avLst/>
          </a:prstGeom>
          <a:noFill/>
        </p:spPr>
        <p:txBody>
          <a:bodyPr wrap="square" rtlCol="0">
            <a:spAutoFit/>
          </a:bodyPr>
          <a:lstStyle/>
          <a:p>
            <a:r>
              <a:rPr lang="en-US" sz="2200">
                <a:latin typeface="Tw Cen MT" panose="020B0602020104020603" pitchFamily="34" charset="0"/>
              </a:rPr>
              <a:t>Liberty Ave is identified in the Strip District Mobility Plan as a transit street. It has the most transit stops of all of the streets in the Strip and also the highest traffic. It is a critical corridor for moving automobiles through the Strip District. </a:t>
            </a:r>
          </a:p>
        </p:txBody>
      </p:sp>
      <p:grpSp>
        <p:nvGrpSpPr>
          <p:cNvPr id="49" name="Group 48">
            <a:extLst>
              <a:ext uri="{FF2B5EF4-FFF2-40B4-BE49-F238E27FC236}">
                <a16:creationId xmlns:a16="http://schemas.microsoft.com/office/drawing/2014/main" id="{1300443F-5479-4D7A-9206-4DEF545AD93C}"/>
              </a:ext>
            </a:extLst>
          </p:cNvPr>
          <p:cNvGrpSpPr/>
          <p:nvPr/>
        </p:nvGrpSpPr>
        <p:grpSpPr>
          <a:xfrm>
            <a:off x="8143875" y="2153178"/>
            <a:ext cx="3963894" cy="2694465"/>
            <a:chOff x="8143875" y="2153178"/>
            <a:chExt cx="3963894" cy="2694465"/>
          </a:xfrm>
        </p:grpSpPr>
        <p:sp>
          <p:nvSpPr>
            <p:cNvPr id="48" name="Freeform: Shape 47">
              <a:extLst>
                <a:ext uri="{FF2B5EF4-FFF2-40B4-BE49-F238E27FC236}">
                  <a16:creationId xmlns:a16="http://schemas.microsoft.com/office/drawing/2014/main" id="{8072FE0B-CA20-49FB-B87A-D430E7AFDC30}"/>
                </a:ext>
              </a:extLst>
            </p:cNvPr>
            <p:cNvSpPr/>
            <p:nvPr/>
          </p:nvSpPr>
          <p:spPr>
            <a:xfrm>
              <a:off x="8296275" y="2286000"/>
              <a:ext cx="2495550" cy="1771650"/>
            </a:xfrm>
            <a:custGeom>
              <a:avLst/>
              <a:gdLst>
                <a:gd name="connsiteX0" fmla="*/ 9525 w 2495550"/>
                <a:gd name="connsiteY0" fmla="*/ 104775 h 1771650"/>
                <a:gd name="connsiteX1" fmla="*/ 95250 w 2495550"/>
                <a:gd name="connsiteY1" fmla="*/ 19050 h 1771650"/>
                <a:gd name="connsiteX2" fmla="*/ 2286000 w 2495550"/>
                <a:gd name="connsiteY2" fmla="*/ 0 h 1771650"/>
                <a:gd name="connsiteX3" fmla="*/ 2438400 w 2495550"/>
                <a:gd name="connsiteY3" fmla="*/ 19050 h 1771650"/>
                <a:gd name="connsiteX4" fmla="*/ 2476500 w 2495550"/>
                <a:gd name="connsiteY4" fmla="*/ 104775 h 1771650"/>
                <a:gd name="connsiteX5" fmla="*/ 2495550 w 2495550"/>
                <a:gd name="connsiteY5" fmla="*/ 238125 h 1771650"/>
                <a:gd name="connsiteX6" fmla="*/ 2486025 w 2495550"/>
                <a:gd name="connsiteY6" fmla="*/ 685800 h 1771650"/>
                <a:gd name="connsiteX7" fmla="*/ 2486025 w 2495550"/>
                <a:gd name="connsiteY7" fmla="*/ 885825 h 1771650"/>
                <a:gd name="connsiteX8" fmla="*/ 2495550 w 2495550"/>
                <a:gd name="connsiteY8" fmla="*/ 1009650 h 1771650"/>
                <a:gd name="connsiteX9" fmla="*/ 1914525 w 2495550"/>
                <a:gd name="connsiteY9" fmla="*/ 1000125 h 1771650"/>
                <a:gd name="connsiteX10" fmla="*/ 1695450 w 2495550"/>
                <a:gd name="connsiteY10" fmla="*/ 1066800 h 1771650"/>
                <a:gd name="connsiteX11" fmla="*/ 1666875 w 2495550"/>
                <a:gd name="connsiteY11" fmla="*/ 1209675 h 1771650"/>
                <a:gd name="connsiteX12" fmla="*/ 1676400 w 2495550"/>
                <a:gd name="connsiteY12" fmla="*/ 1543050 h 1771650"/>
                <a:gd name="connsiteX13" fmla="*/ 704850 w 2495550"/>
                <a:gd name="connsiteY13" fmla="*/ 1543050 h 1771650"/>
                <a:gd name="connsiteX14" fmla="*/ 381000 w 2495550"/>
                <a:gd name="connsiteY14" fmla="*/ 1771650 h 1771650"/>
                <a:gd name="connsiteX15" fmla="*/ 342900 w 2495550"/>
                <a:gd name="connsiteY15" fmla="*/ 1543050 h 1771650"/>
                <a:gd name="connsiteX16" fmla="*/ 76200 w 2495550"/>
                <a:gd name="connsiteY16" fmla="*/ 1495425 h 1771650"/>
                <a:gd name="connsiteX17" fmla="*/ 19050 w 2495550"/>
                <a:gd name="connsiteY17" fmla="*/ 1438275 h 1771650"/>
                <a:gd name="connsiteX18" fmla="*/ 9525 w 2495550"/>
                <a:gd name="connsiteY18" fmla="*/ 1295400 h 1771650"/>
                <a:gd name="connsiteX19" fmla="*/ 9525 w 2495550"/>
                <a:gd name="connsiteY19" fmla="*/ 1181100 h 1771650"/>
                <a:gd name="connsiteX20" fmla="*/ 0 w 2495550"/>
                <a:gd name="connsiteY20" fmla="*/ 400050 h 1771650"/>
                <a:gd name="connsiteX21" fmla="*/ 9525 w 2495550"/>
                <a:gd name="connsiteY21" fmla="*/ 104775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95550" h="1771650">
                  <a:moveTo>
                    <a:pt x="9525" y="104775"/>
                  </a:moveTo>
                  <a:lnTo>
                    <a:pt x="95250" y="19050"/>
                  </a:lnTo>
                  <a:lnTo>
                    <a:pt x="2286000" y="0"/>
                  </a:lnTo>
                  <a:lnTo>
                    <a:pt x="2438400" y="19050"/>
                  </a:lnTo>
                  <a:lnTo>
                    <a:pt x="2476500" y="104775"/>
                  </a:lnTo>
                  <a:lnTo>
                    <a:pt x="2495550" y="238125"/>
                  </a:lnTo>
                  <a:lnTo>
                    <a:pt x="2486025" y="685800"/>
                  </a:lnTo>
                  <a:lnTo>
                    <a:pt x="2486025" y="885825"/>
                  </a:lnTo>
                  <a:lnTo>
                    <a:pt x="2495550" y="1009650"/>
                  </a:lnTo>
                  <a:lnTo>
                    <a:pt x="1914525" y="1000125"/>
                  </a:lnTo>
                  <a:lnTo>
                    <a:pt x="1695450" y="1066800"/>
                  </a:lnTo>
                  <a:lnTo>
                    <a:pt x="1666875" y="1209675"/>
                  </a:lnTo>
                  <a:lnTo>
                    <a:pt x="1676400" y="1543050"/>
                  </a:lnTo>
                  <a:lnTo>
                    <a:pt x="704850" y="1543050"/>
                  </a:lnTo>
                  <a:lnTo>
                    <a:pt x="381000" y="1771650"/>
                  </a:lnTo>
                  <a:lnTo>
                    <a:pt x="342900" y="1543050"/>
                  </a:lnTo>
                  <a:lnTo>
                    <a:pt x="76200" y="1495425"/>
                  </a:lnTo>
                  <a:lnTo>
                    <a:pt x="19050" y="1438275"/>
                  </a:lnTo>
                  <a:lnTo>
                    <a:pt x="9525" y="1295400"/>
                  </a:lnTo>
                  <a:lnTo>
                    <a:pt x="9525" y="1181100"/>
                  </a:lnTo>
                  <a:lnTo>
                    <a:pt x="0" y="400050"/>
                  </a:lnTo>
                  <a:lnTo>
                    <a:pt x="9525" y="104775"/>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C47B35EE-6E30-4274-9BA7-F8B41FDD3DED}"/>
                </a:ext>
              </a:extLst>
            </p:cNvPr>
            <p:cNvPicPr>
              <a:picLocks noChangeAspect="1"/>
            </p:cNvPicPr>
            <p:nvPr/>
          </p:nvPicPr>
          <p:blipFill rotWithShape="1">
            <a:blip r:embed="rId4">
              <a:extLst>
                <a:ext uri="{28A0092B-C50C-407E-A947-70E740481C1C}">
                  <a14:useLocalDpi xmlns:a14="http://schemas.microsoft.com/office/drawing/2010/main" val="0"/>
                </a:ext>
              </a:extLst>
            </a:blip>
            <a:srcRect l="30588" t="34249" r="11612" b="26462"/>
            <a:stretch/>
          </p:blipFill>
          <p:spPr>
            <a:xfrm>
              <a:off x="8143875" y="2153178"/>
              <a:ext cx="3963894" cy="2694465"/>
            </a:xfrm>
            <a:prstGeom prst="rect">
              <a:avLst/>
            </a:prstGeom>
          </p:spPr>
        </p:pic>
        <p:sp>
          <p:nvSpPr>
            <p:cNvPr id="42" name="TextBox 41">
              <a:extLst>
                <a:ext uri="{FF2B5EF4-FFF2-40B4-BE49-F238E27FC236}">
                  <a16:creationId xmlns:a16="http://schemas.microsoft.com/office/drawing/2014/main" id="{431133A3-7C32-4351-B8F2-B3ED3A297772}"/>
                </a:ext>
              </a:extLst>
            </p:cNvPr>
            <p:cNvSpPr txBox="1"/>
            <p:nvPr/>
          </p:nvSpPr>
          <p:spPr>
            <a:xfrm>
              <a:off x="8343900" y="2297506"/>
              <a:ext cx="2562225" cy="1323439"/>
            </a:xfrm>
            <a:prstGeom prst="rect">
              <a:avLst/>
            </a:prstGeom>
            <a:noFill/>
          </p:spPr>
          <p:txBody>
            <a:bodyPr wrap="square" rtlCol="0">
              <a:spAutoFit/>
            </a:bodyPr>
            <a:lstStyle/>
            <a:p>
              <a:r>
                <a:rPr lang="en-US" sz="2000" b="1">
                  <a:latin typeface="Tw Cen MT" panose="020B0602020104020603" pitchFamily="34" charset="0"/>
                </a:rPr>
                <a:t>DOMI staff are here to answer your questions about this project.</a:t>
              </a:r>
            </a:p>
          </p:txBody>
        </p:sp>
      </p:grpSp>
      <p:pic>
        <p:nvPicPr>
          <p:cNvPr id="51" name="Picture 50">
            <a:extLst>
              <a:ext uri="{FF2B5EF4-FFF2-40B4-BE49-F238E27FC236}">
                <a16:creationId xmlns:a16="http://schemas.microsoft.com/office/drawing/2014/main" id="{D640F407-6E13-45A2-A86A-38CDB3111CB2}"/>
              </a:ext>
            </a:extLst>
          </p:cNvPr>
          <p:cNvPicPr>
            <a:picLocks noChangeAspect="1"/>
          </p:cNvPicPr>
          <p:nvPr/>
        </p:nvPicPr>
        <p:blipFill rotWithShape="1">
          <a:blip r:embed="rId5"/>
          <a:srcRect b="14436"/>
          <a:stretch/>
        </p:blipFill>
        <p:spPr>
          <a:xfrm>
            <a:off x="396275" y="452407"/>
            <a:ext cx="1909549" cy="1633884"/>
          </a:xfrm>
          <a:prstGeom prst="rect">
            <a:avLst/>
          </a:prstGeom>
        </p:spPr>
      </p:pic>
      <p:pic>
        <p:nvPicPr>
          <p:cNvPr id="1028" name="Picture 4" descr="Mobility &amp; Infrastructure Seal Small">
            <a:extLst>
              <a:ext uri="{FF2B5EF4-FFF2-40B4-BE49-F238E27FC236}">
                <a16:creationId xmlns:a16="http://schemas.microsoft.com/office/drawing/2014/main" id="{6B239C47-269C-4244-BA7E-B7C64AA3DE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6125" y="5647122"/>
            <a:ext cx="1047750" cy="107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231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0104F45-EA9F-489B-A8AE-8D7BD4194CA0}"/>
              </a:ext>
            </a:extLst>
          </p:cNvPr>
          <p:cNvSpPr/>
          <p:nvPr/>
        </p:nvSpPr>
        <p:spPr>
          <a:xfrm>
            <a:off x="343035" y="250448"/>
            <a:ext cx="2016031" cy="20160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24F70E0-43FF-4658-8C16-024681D16C39}"/>
              </a:ext>
            </a:extLst>
          </p:cNvPr>
          <p:cNvSpPr/>
          <p:nvPr/>
        </p:nvSpPr>
        <p:spPr>
          <a:xfrm>
            <a:off x="2579636" y="256032"/>
            <a:ext cx="9307564" cy="1754326"/>
          </a:xfrm>
          <a:prstGeom prst="rect">
            <a:avLst/>
          </a:prstGeom>
        </p:spPr>
        <p:txBody>
          <a:bodyPr wrap="square">
            <a:spAutoFit/>
          </a:bodyPr>
          <a:lstStyle/>
          <a:p>
            <a:r>
              <a:rPr lang="en-US" sz="5400" b="1">
                <a:latin typeface="Tw Cen MT" panose="020B0602020104020603" pitchFamily="34" charset="0"/>
              </a:rPr>
              <a:t>Liberty Ave Highway Safety Improvement Program (HSIP)</a:t>
            </a:r>
            <a:endParaRPr lang="en-US" sz="3600">
              <a:latin typeface="Tw Cen MT" panose="020B0602020104020603" pitchFamily="34" charset="0"/>
            </a:endParaRPr>
          </a:p>
        </p:txBody>
      </p:sp>
      <p:sp>
        <p:nvSpPr>
          <p:cNvPr id="26" name="TextBox 25">
            <a:extLst>
              <a:ext uri="{FF2B5EF4-FFF2-40B4-BE49-F238E27FC236}">
                <a16:creationId xmlns:a16="http://schemas.microsoft.com/office/drawing/2014/main" id="{DC1DFE57-C4C4-4043-9D3D-FD572141D719}"/>
              </a:ext>
            </a:extLst>
          </p:cNvPr>
          <p:cNvSpPr txBox="1"/>
          <p:nvPr/>
        </p:nvSpPr>
        <p:spPr>
          <a:xfrm>
            <a:off x="11634651" y="113211"/>
            <a:ext cx="473118" cy="369332"/>
          </a:xfrm>
          <a:prstGeom prst="rect">
            <a:avLst/>
          </a:prstGeom>
          <a:solidFill>
            <a:schemeClr val="bg1"/>
          </a:solidFill>
        </p:spPr>
        <p:txBody>
          <a:bodyPr wrap="square" rtlCol="0">
            <a:spAutoFit/>
          </a:bodyPr>
          <a:lstStyle/>
          <a:p>
            <a:r>
              <a:rPr lang="en-US">
                <a:latin typeface="Tw Cen MT" panose="020B0602020104020603" pitchFamily="34" charset="0"/>
              </a:rPr>
              <a:t>15</a:t>
            </a:r>
          </a:p>
        </p:txBody>
      </p:sp>
      <p:sp>
        <p:nvSpPr>
          <p:cNvPr id="29" name="TextBox 28">
            <a:extLst>
              <a:ext uri="{FF2B5EF4-FFF2-40B4-BE49-F238E27FC236}">
                <a16:creationId xmlns:a16="http://schemas.microsoft.com/office/drawing/2014/main" id="{FD1892E8-6330-4A8A-A8A8-35D540D00CFC}"/>
              </a:ext>
            </a:extLst>
          </p:cNvPr>
          <p:cNvSpPr txBox="1"/>
          <p:nvPr/>
        </p:nvSpPr>
        <p:spPr>
          <a:xfrm>
            <a:off x="4369514" y="2335502"/>
            <a:ext cx="4015608" cy="2123658"/>
          </a:xfrm>
          <a:prstGeom prst="rect">
            <a:avLst/>
          </a:prstGeom>
          <a:noFill/>
        </p:spPr>
        <p:txBody>
          <a:bodyPr wrap="square">
            <a:spAutoFit/>
          </a:bodyPr>
          <a:lstStyle/>
          <a:p>
            <a:pPr algn="l"/>
            <a:r>
              <a:rPr lang="en-US" sz="1600" b="1" i="0">
                <a:solidFill>
                  <a:srgbClr val="000000"/>
                </a:solidFill>
                <a:effectLst/>
                <a:latin typeface="Tw Cen MT" panose="020B0602020104020603" pitchFamily="34" charset="0"/>
              </a:rPr>
              <a:t>Traffic Signal Upgrades</a:t>
            </a:r>
          </a:p>
          <a:p>
            <a:pPr marL="742950" lvl="1" indent="-285750" algn="l">
              <a:buFont typeface="Arial" panose="020B0604020202020204" pitchFamily="34" charset="0"/>
              <a:buChar char="•"/>
            </a:pPr>
            <a:r>
              <a:rPr lang="en-US" sz="1600" b="0" i="0">
                <a:solidFill>
                  <a:srgbClr val="000000"/>
                </a:solidFill>
                <a:effectLst/>
                <a:latin typeface="Tw Cen MT" panose="020B0602020104020603" pitchFamily="34" charset="0"/>
              </a:rPr>
              <a:t>Full replacement at 16th, 21st, 25th, 26th, 28th, and 31st</a:t>
            </a:r>
          </a:p>
          <a:p>
            <a:pPr marL="742950" lvl="1" indent="-285750" algn="l">
              <a:buFont typeface="Arial" panose="020B0604020202020204" pitchFamily="34" charset="0"/>
              <a:buChar char="•"/>
            </a:pPr>
            <a:r>
              <a:rPr lang="en-US" sz="1600" b="0" i="0">
                <a:solidFill>
                  <a:srgbClr val="000000"/>
                </a:solidFill>
                <a:effectLst/>
                <a:latin typeface="Tw Cen MT" panose="020B0602020104020603" pitchFamily="34" charset="0"/>
              </a:rPr>
              <a:t>New signal at 27th</a:t>
            </a:r>
          </a:p>
          <a:p>
            <a:pPr marL="742950" lvl="1" indent="-285750" algn="l">
              <a:buFont typeface="Arial" panose="020B0604020202020204" pitchFamily="34" charset="0"/>
              <a:buChar char="•"/>
            </a:pPr>
            <a:r>
              <a:rPr lang="en-US" sz="1600" b="0" i="0">
                <a:solidFill>
                  <a:srgbClr val="000000"/>
                </a:solidFill>
                <a:effectLst/>
                <a:latin typeface="Tw Cen MT" panose="020B0602020104020603" pitchFamily="34" charset="0"/>
              </a:rPr>
              <a:t>Rectangular Rapid Flashing Beacon signal conversion at 17th</a:t>
            </a:r>
          </a:p>
          <a:p>
            <a:pPr marL="742950" lvl="1" indent="-285750" algn="l">
              <a:buFont typeface="Arial" panose="020B0604020202020204" pitchFamily="34" charset="0"/>
              <a:buChar char="•"/>
            </a:pPr>
            <a:r>
              <a:rPr lang="en-US" sz="1600" b="0" i="0">
                <a:solidFill>
                  <a:srgbClr val="000000"/>
                </a:solidFill>
                <a:effectLst/>
                <a:latin typeface="Tw Cen MT" panose="020B0602020104020603" pitchFamily="34" charset="0"/>
              </a:rPr>
              <a:t>Timing updates at Herron, 16th and Penn, 31st and Penn</a:t>
            </a:r>
          </a:p>
        </p:txBody>
      </p:sp>
      <p:sp>
        <p:nvSpPr>
          <p:cNvPr id="30" name="TextBox 29">
            <a:extLst>
              <a:ext uri="{FF2B5EF4-FFF2-40B4-BE49-F238E27FC236}">
                <a16:creationId xmlns:a16="http://schemas.microsoft.com/office/drawing/2014/main" id="{6EB4070C-5D3D-4379-ABEF-ED68552511A2}"/>
              </a:ext>
            </a:extLst>
          </p:cNvPr>
          <p:cNvSpPr txBox="1"/>
          <p:nvPr/>
        </p:nvSpPr>
        <p:spPr>
          <a:xfrm>
            <a:off x="1039969" y="2335502"/>
            <a:ext cx="3785368" cy="1077218"/>
          </a:xfrm>
          <a:prstGeom prst="rect">
            <a:avLst/>
          </a:prstGeom>
          <a:noFill/>
        </p:spPr>
        <p:txBody>
          <a:bodyPr wrap="square">
            <a:spAutoFit/>
          </a:bodyPr>
          <a:lstStyle>
            <a:defPPr>
              <a:defRPr lang="en-US"/>
            </a:defPPr>
            <a:lvl1pPr>
              <a:defRPr b="1" i="0">
                <a:solidFill>
                  <a:srgbClr val="000000"/>
                </a:solidFill>
                <a:effectLst/>
                <a:latin typeface="Tw Cen MT" panose="020B0602020104020603" pitchFamily="34" charset="0"/>
              </a:defRPr>
            </a:lvl1pPr>
            <a:lvl2pPr marL="742950" lvl="1" indent="-285750">
              <a:buFont typeface="Arial" panose="020B0604020202020204" pitchFamily="34" charset="0"/>
              <a:buChar char="•"/>
              <a:defRPr b="0" i="0">
                <a:solidFill>
                  <a:srgbClr val="000000"/>
                </a:solidFill>
                <a:effectLst/>
                <a:latin typeface="Tw Cen MT" panose="020B0602020104020603" pitchFamily="34" charset="0"/>
              </a:defRPr>
            </a:lvl2pPr>
          </a:lstStyle>
          <a:p>
            <a:r>
              <a:rPr lang="en-US" sz="1600"/>
              <a:t>Pedestrian Safety Improvements</a:t>
            </a:r>
          </a:p>
          <a:p>
            <a:pPr lvl="1"/>
            <a:r>
              <a:rPr lang="en-US" sz="1600"/>
              <a:t>Intersection "bump-outs"</a:t>
            </a:r>
          </a:p>
          <a:p>
            <a:pPr lvl="1"/>
            <a:r>
              <a:rPr lang="en-US" sz="1600"/>
              <a:t>Pedestrian Refuge Islands</a:t>
            </a:r>
          </a:p>
          <a:p>
            <a:pPr lvl="1"/>
            <a:r>
              <a:rPr lang="en-US" sz="1600"/>
              <a:t>Leading Pedestrian Intervals</a:t>
            </a:r>
          </a:p>
        </p:txBody>
      </p:sp>
      <p:sp>
        <p:nvSpPr>
          <p:cNvPr id="31" name="TextBox 30">
            <a:extLst>
              <a:ext uri="{FF2B5EF4-FFF2-40B4-BE49-F238E27FC236}">
                <a16:creationId xmlns:a16="http://schemas.microsoft.com/office/drawing/2014/main" id="{65F373A2-0291-46AF-B42A-73928FD4725F}"/>
              </a:ext>
            </a:extLst>
          </p:cNvPr>
          <p:cNvSpPr txBox="1"/>
          <p:nvPr/>
        </p:nvSpPr>
        <p:spPr>
          <a:xfrm>
            <a:off x="1039969" y="3755725"/>
            <a:ext cx="4175893" cy="1077218"/>
          </a:xfrm>
          <a:prstGeom prst="rect">
            <a:avLst/>
          </a:prstGeom>
          <a:noFill/>
        </p:spPr>
        <p:txBody>
          <a:bodyPr wrap="square" lIns="91440" tIns="45720" rIns="91440" bIns="45720" anchor="t">
            <a:spAutoFit/>
          </a:bodyPr>
          <a:lstStyle>
            <a:defPPr>
              <a:defRPr lang="en-US"/>
            </a:defPPr>
            <a:lvl1pPr>
              <a:defRPr b="1" i="0">
                <a:solidFill>
                  <a:srgbClr val="000000"/>
                </a:solidFill>
                <a:effectLst/>
                <a:latin typeface="Tw Cen MT" panose="020B0602020104020603" pitchFamily="34" charset="0"/>
              </a:defRPr>
            </a:lvl1pPr>
            <a:lvl2pPr marL="742950" lvl="1" indent="-285750">
              <a:buFont typeface="Arial" panose="020B0604020202020204" pitchFamily="34" charset="0"/>
              <a:buChar char="•"/>
              <a:defRPr b="0" i="0">
                <a:solidFill>
                  <a:srgbClr val="000000"/>
                </a:solidFill>
                <a:effectLst/>
                <a:latin typeface="Tw Cen MT" panose="020B0602020104020603" pitchFamily="34" charset="0"/>
              </a:defRPr>
            </a:lvl2pPr>
          </a:lstStyle>
          <a:p>
            <a:r>
              <a:rPr lang="en-US" sz="1600">
                <a:latin typeface="Tw Cen MT"/>
              </a:rPr>
              <a:t>Transit Improvements</a:t>
            </a:r>
          </a:p>
          <a:p>
            <a:pPr lvl="1"/>
            <a:r>
              <a:rPr lang="en-US" sz="1600">
                <a:latin typeface="Tw Cen MT"/>
              </a:rPr>
              <a:t>Widened sidewalks at bus stops</a:t>
            </a:r>
          </a:p>
          <a:p>
            <a:pPr lvl="1"/>
            <a:r>
              <a:rPr lang="en-US" sz="1600">
                <a:latin typeface="Tw Cen MT"/>
              </a:rPr>
              <a:t>Bus Stop Upgrades</a:t>
            </a:r>
          </a:p>
          <a:p>
            <a:pPr lvl="1"/>
            <a:r>
              <a:rPr lang="en-US" sz="1600">
                <a:latin typeface="Tw Cen MT"/>
              </a:rPr>
              <a:t>Bus Stop Consolidation</a:t>
            </a:r>
          </a:p>
        </p:txBody>
      </p:sp>
      <p:sp>
        <p:nvSpPr>
          <p:cNvPr id="33" name="TextBox 32">
            <a:extLst>
              <a:ext uri="{FF2B5EF4-FFF2-40B4-BE49-F238E27FC236}">
                <a16:creationId xmlns:a16="http://schemas.microsoft.com/office/drawing/2014/main" id="{D09D5300-0EE3-4FE8-BDDB-A83884FFD841}"/>
              </a:ext>
            </a:extLst>
          </p:cNvPr>
          <p:cNvSpPr txBox="1"/>
          <p:nvPr/>
        </p:nvSpPr>
        <p:spPr>
          <a:xfrm>
            <a:off x="1039969" y="5189248"/>
            <a:ext cx="3586162" cy="1323439"/>
          </a:xfrm>
          <a:prstGeom prst="rect">
            <a:avLst/>
          </a:prstGeom>
          <a:noFill/>
        </p:spPr>
        <p:txBody>
          <a:bodyPr wrap="square">
            <a:spAutoFit/>
          </a:bodyPr>
          <a:lstStyle>
            <a:defPPr>
              <a:defRPr lang="en-US"/>
            </a:defPPr>
            <a:lvl1pPr>
              <a:defRPr b="1" i="0">
                <a:solidFill>
                  <a:srgbClr val="000000"/>
                </a:solidFill>
                <a:effectLst/>
                <a:latin typeface="Tw Cen MT" panose="020B0602020104020603" pitchFamily="34" charset="0"/>
              </a:defRPr>
            </a:lvl1pPr>
            <a:lvl2pPr marL="742950" lvl="1" indent="-285750">
              <a:buFont typeface="Arial" panose="020B0604020202020204" pitchFamily="34" charset="0"/>
              <a:buChar char="•"/>
              <a:defRPr b="0" i="0">
                <a:solidFill>
                  <a:srgbClr val="000000"/>
                </a:solidFill>
                <a:effectLst/>
                <a:latin typeface="Tw Cen MT" panose="020B0602020104020603" pitchFamily="34" charset="0"/>
              </a:defRPr>
            </a:lvl2pPr>
          </a:lstStyle>
          <a:p>
            <a:r>
              <a:rPr lang="en-US" sz="1600"/>
              <a:t>Traffic Safety Improvements</a:t>
            </a:r>
          </a:p>
          <a:p>
            <a:pPr lvl="1"/>
            <a:r>
              <a:rPr lang="en-US" sz="1600"/>
              <a:t>High-visibility signal heads</a:t>
            </a:r>
          </a:p>
          <a:p>
            <a:pPr lvl="1"/>
            <a:r>
              <a:rPr lang="en-US" sz="1600"/>
              <a:t>Improved lane width</a:t>
            </a:r>
          </a:p>
          <a:p>
            <a:pPr lvl="1"/>
            <a:r>
              <a:rPr lang="en-US" sz="1600"/>
              <a:t>Reduced "conflicts" from road diet</a:t>
            </a:r>
          </a:p>
        </p:txBody>
      </p:sp>
      <p:grpSp>
        <p:nvGrpSpPr>
          <p:cNvPr id="96" name="Group 95">
            <a:extLst>
              <a:ext uri="{FF2B5EF4-FFF2-40B4-BE49-F238E27FC236}">
                <a16:creationId xmlns:a16="http://schemas.microsoft.com/office/drawing/2014/main" id="{4D799D09-421C-4B2D-B805-B794261FA77F}"/>
              </a:ext>
            </a:extLst>
          </p:cNvPr>
          <p:cNvGrpSpPr/>
          <p:nvPr/>
        </p:nvGrpSpPr>
        <p:grpSpPr>
          <a:xfrm>
            <a:off x="8396968" y="2207350"/>
            <a:ext cx="3710801" cy="4337292"/>
            <a:chOff x="8396968" y="2207350"/>
            <a:chExt cx="3710801" cy="4337292"/>
          </a:xfrm>
        </p:grpSpPr>
        <p:cxnSp>
          <p:nvCxnSpPr>
            <p:cNvPr id="9" name="Straight Connector 8">
              <a:extLst>
                <a:ext uri="{FF2B5EF4-FFF2-40B4-BE49-F238E27FC236}">
                  <a16:creationId xmlns:a16="http://schemas.microsoft.com/office/drawing/2014/main" id="{749AF1F9-79A2-4B75-8622-56CA4DC24033}"/>
                </a:ext>
              </a:extLst>
            </p:cNvPr>
            <p:cNvCxnSpPr>
              <a:cxnSpLocks/>
              <a:stCxn id="4" idx="2"/>
            </p:cNvCxnSpPr>
            <p:nvPr/>
          </p:nvCxnSpPr>
          <p:spPr>
            <a:xfrm>
              <a:off x="8899783" y="3092959"/>
              <a:ext cx="0" cy="3451683"/>
            </a:xfrm>
            <a:prstGeom prst="line">
              <a:avLst/>
            </a:prstGeom>
            <a:ln w="50800">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39ED3D9-EFCB-472B-9C74-FC11EF57324B}"/>
                </a:ext>
              </a:extLst>
            </p:cNvPr>
            <p:cNvPicPr>
              <a:picLocks noChangeAspect="1"/>
            </p:cNvPicPr>
            <p:nvPr/>
          </p:nvPicPr>
          <p:blipFill rotWithShape="1">
            <a:blip r:embed="rId2"/>
            <a:srcRect l="11142" t="9143" r="9858" b="21286"/>
            <a:stretch/>
          </p:blipFill>
          <p:spPr>
            <a:xfrm>
              <a:off x="8396968" y="2207350"/>
              <a:ext cx="1005630" cy="885609"/>
            </a:xfrm>
            <a:prstGeom prst="rect">
              <a:avLst/>
            </a:prstGeom>
          </p:spPr>
        </p:pic>
        <p:sp>
          <p:nvSpPr>
            <p:cNvPr id="5" name="TextBox 4">
              <a:extLst>
                <a:ext uri="{FF2B5EF4-FFF2-40B4-BE49-F238E27FC236}">
                  <a16:creationId xmlns:a16="http://schemas.microsoft.com/office/drawing/2014/main" id="{9E46F823-35F9-444D-BE97-010C701A9447}"/>
                </a:ext>
              </a:extLst>
            </p:cNvPr>
            <p:cNvSpPr txBox="1"/>
            <p:nvPr/>
          </p:nvSpPr>
          <p:spPr>
            <a:xfrm>
              <a:off x="9346880" y="2391428"/>
              <a:ext cx="1731685" cy="523220"/>
            </a:xfrm>
            <a:prstGeom prst="rect">
              <a:avLst/>
            </a:prstGeom>
            <a:noFill/>
          </p:spPr>
          <p:txBody>
            <a:bodyPr wrap="square" rtlCol="0">
              <a:spAutoFit/>
            </a:bodyPr>
            <a:lstStyle/>
            <a:p>
              <a:r>
                <a:rPr lang="en-US" sz="2800" b="1">
                  <a:latin typeface="Tw Cen MT" panose="020B0602020104020603" pitchFamily="34" charset="0"/>
                </a:rPr>
                <a:t>Timeline</a:t>
              </a:r>
            </a:p>
          </p:txBody>
        </p:sp>
        <p:grpSp>
          <p:nvGrpSpPr>
            <p:cNvPr id="19" name="Group 18">
              <a:extLst>
                <a:ext uri="{FF2B5EF4-FFF2-40B4-BE49-F238E27FC236}">
                  <a16:creationId xmlns:a16="http://schemas.microsoft.com/office/drawing/2014/main" id="{69808A2A-5DE0-4297-AF55-FE36FEF2F498}"/>
                </a:ext>
              </a:extLst>
            </p:cNvPr>
            <p:cNvGrpSpPr/>
            <p:nvPr/>
          </p:nvGrpSpPr>
          <p:grpSpPr>
            <a:xfrm>
              <a:off x="9127186" y="3183115"/>
              <a:ext cx="1769004" cy="482600"/>
              <a:chOff x="9135217" y="3676949"/>
              <a:chExt cx="1769004" cy="482600"/>
            </a:xfrm>
          </p:grpSpPr>
          <p:sp>
            <p:nvSpPr>
              <p:cNvPr id="12" name="Rectangle: Rounded Corners 11">
                <a:extLst>
                  <a:ext uri="{FF2B5EF4-FFF2-40B4-BE49-F238E27FC236}">
                    <a16:creationId xmlns:a16="http://schemas.microsoft.com/office/drawing/2014/main" id="{DF069CD8-D1A9-4410-8CDD-9856EB2479D0}"/>
                  </a:ext>
                </a:extLst>
              </p:cNvPr>
              <p:cNvSpPr/>
              <p:nvPr/>
            </p:nvSpPr>
            <p:spPr>
              <a:xfrm>
                <a:off x="9330343" y="3768500"/>
                <a:ext cx="1573878" cy="326198"/>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B7460CA-35B5-4017-A3E4-8909403361CE}"/>
                  </a:ext>
                </a:extLst>
              </p:cNvPr>
              <p:cNvGrpSpPr/>
              <p:nvPr/>
            </p:nvGrpSpPr>
            <p:grpSpPr>
              <a:xfrm>
                <a:off x="9135217" y="3676949"/>
                <a:ext cx="480139" cy="482600"/>
                <a:chOff x="9079005" y="4089325"/>
                <a:chExt cx="480139" cy="482600"/>
              </a:xfrm>
            </p:grpSpPr>
            <p:sp>
              <p:nvSpPr>
                <p:cNvPr id="13" name="Rectangle: Rounded Corners 12">
                  <a:extLst>
                    <a:ext uri="{FF2B5EF4-FFF2-40B4-BE49-F238E27FC236}">
                      <a16:creationId xmlns:a16="http://schemas.microsoft.com/office/drawing/2014/main" id="{93CCC3BC-9D2F-41E6-86B1-BDDDD5E41881}"/>
                    </a:ext>
                  </a:extLst>
                </p:cNvPr>
                <p:cNvSpPr/>
                <p:nvPr/>
              </p:nvSpPr>
              <p:spPr>
                <a:xfrm>
                  <a:off x="9098664" y="4089325"/>
                  <a:ext cx="460480"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C3CCDE1-FD0D-4369-9E35-36C817D49B43}"/>
                    </a:ext>
                  </a:extLst>
                </p:cNvPr>
                <p:cNvPicPr>
                  <a:picLocks noChangeAspect="1"/>
                </p:cNvPicPr>
                <p:nvPr/>
              </p:nvPicPr>
              <p:blipFill rotWithShape="1">
                <a:blip r:embed="rId3"/>
                <a:srcRect l="6429" r="7505" b="14429"/>
                <a:stretch/>
              </p:blipFill>
              <p:spPr>
                <a:xfrm>
                  <a:off x="9079005" y="4101800"/>
                  <a:ext cx="458875" cy="456240"/>
                </a:xfrm>
                <a:prstGeom prst="rect">
                  <a:avLst/>
                </a:prstGeom>
              </p:spPr>
            </p:pic>
          </p:grpSp>
          <p:sp>
            <p:nvSpPr>
              <p:cNvPr id="16" name="TextBox 15">
                <a:extLst>
                  <a:ext uri="{FF2B5EF4-FFF2-40B4-BE49-F238E27FC236}">
                    <a16:creationId xmlns:a16="http://schemas.microsoft.com/office/drawing/2014/main" id="{207940FE-71A8-4C3F-9BCC-0B29706DBE3B}"/>
                  </a:ext>
                </a:extLst>
              </p:cNvPr>
              <p:cNvSpPr txBox="1"/>
              <p:nvPr/>
            </p:nvSpPr>
            <p:spPr>
              <a:xfrm>
                <a:off x="9570933" y="3812456"/>
                <a:ext cx="1333288" cy="253916"/>
              </a:xfrm>
              <a:prstGeom prst="rect">
                <a:avLst/>
              </a:prstGeom>
              <a:noFill/>
            </p:spPr>
            <p:txBody>
              <a:bodyPr wrap="square" rtlCol="0">
                <a:spAutoFit/>
              </a:bodyPr>
              <a:lstStyle/>
              <a:p>
                <a:r>
                  <a:rPr lang="en-US" sz="1050">
                    <a:latin typeface="Tw Cen MT" panose="020B0602020104020603" pitchFamily="34" charset="0"/>
                  </a:rPr>
                  <a:t>Traffic Impact Study</a:t>
                </a:r>
              </a:p>
            </p:txBody>
          </p:sp>
        </p:grpSp>
        <p:grpSp>
          <p:nvGrpSpPr>
            <p:cNvPr id="50" name="Group 49">
              <a:extLst>
                <a:ext uri="{FF2B5EF4-FFF2-40B4-BE49-F238E27FC236}">
                  <a16:creationId xmlns:a16="http://schemas.microsoft.com/office/drawing/2014/main" id="{819DD163-C1CB-4744-858A-C7E3F8488504}"/>
                </a:ext>
              </a:extLst>
            </p:cNvPr>
            <p:cNvGrpSpPr/>
            <p:nvPr/>
          </p:nvGrpSpPr>
          <p:grpSpPr>
            <a:xfrm>
              <a:off x="9127186" y="3744710"/>
              <a:ext cx="2980583" cy="482600"/>
              <a:chOff x="9135217" y="3676949"/>
              <a:chExt cx="2980583" cy="482600"/>
            </a:xfrm>
          </p:grpSpPr>
          <p:sp>
            <p:nvSpPr>
              <p:cNvPr id="51" name="Rectangle: Rounded Corners 50">
                <a:extLst>
                  <a:ext uri="{FF2B5EF4-FFF2-40B4-BE49-F238E27FC236}">
                    <a16:creationId xmlns:a16="http://schemas.microsoft.com/office/drawing/2014/main" id="{03E86AD8-3DE0-4B4B-927A-4531F709D52F}"/>
                  </a:ext>
                </a:extLst>
              </p:cNvPr>
              <p:cNvSpPr/>
              <p:nvPr/>
            </p:nvSpPr>
            <p:spPr>
              <a:xfrm>
                <a:off x="9330343" y="3768500"/>
                <a:ext cx="2777426" cy="326198"/>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98A32142-F7D0-431F-9E4C-736861C1F827}"/>
                  </a:ext>
                </a:extLst>
              </p:cNvPr>
              <p:cNvGrpSpPr/>
              <p:nvPr/>
            </p:nvGrpSpPr>
            <p:grpSpPr>
              <a:xfrm>
                <a:off x="9135217" y="3676949"/>
                <a:ext cx="480139" cy="482600"/>
                <a:chOff x="9079005" y="4089325"/>
                <a:chExt cx="480139" cy="482600"/>
              </a:xfrm>
            </p:grpSpPr>
            <p:sp>
              <p:nvSpPr>
                <p:cNvPr id="54" name="Rectangle: Rounded Corners 53">
                  <a:extLst>
                    <a:ext uri="{FF2B5EF4-FFF2-40B4-BE49-F238E27FC236}">
                      <a16:creationId xmlns:a16="http://schemas.microsoft.com/office/drawing/2014/main" id="{2B2327FD-0160-42F1-9673-78B0F8DD213B}"/>
                    </a:ext>
                  </a:extLst>
                </p:cNvPr>
                <p:cNvSpPr/>
                <p:nvPr/>
              </p:nvSpPr>
              <p:spPr>
                <a:xfrm>
                  <a:off x="9098664" y="4089325"/>
                  <a:ext cx="460480"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E559FFCC-ED3B-43DB-8774-E3EC29F3685D}"/>
                    </a:ext>
                  </a:extLst>
                </p:cNvPr>
                <p:cNvPicPr>
                  <a:picLocks noChangeAspect="1"/>
                </p:cNvPicPr>
                <p:nvPr/>
              </p:nvPicPr>
              <p:blipFill rotWithShape="1">
                <a:blip r:embed="rId3"/>
                <a:srcRect l="6429" r="7505" b="14429"/>
                <a:stretch/>
              </p:blipFill>
              <p:spPr>
                <a:xfrm>
                  <a:off x="9079005" y="4101800"/>
                  <a:ext cx="458875" cy="456240"/>
                </a:xfrm>
                <a:prstGeom prst="rect">
                  <a:avLst/>
                </a:prstGeom>
              </p:spPr>
            </p:pic>
          </p:grpSp>
          <p:sp>
            <p:nvSpPr>
              <p:cNvPr id="53" name="TextBox 52">
                <a:extLst>
                  <a:ext uri="{FF2B5EF4-FFF2-40B4-BE49-F238E27FC236}">
                    <a16:creationId xmlns:a16="http://schemas.microsoft.com/office/drawing/2014/main" id="{BC3ABCBE-DAB5-4C73-924B-1C6A006185AC}"/>
                  </a:ext>
                </a:extLst>
              </p:cNvPr>
              <p:cNvSpPr txBox="1"/>
              <p:nvPr/>
            </p:nvSpPr>
            <p:spPr>
              <a:xfrm>
                <a:off x="9570932" y="3812456"/>
                <a:ext cx="2544868" cy="253916"/>
              </a:xfrm>
              <a:prstGeom prst="rect">
                <a:avLst/>
              </a:prstGeom>
              <a:noFill/>
            </p:spPr>
            <p:txBody>
              <a:bodyPr wrap="square" rtlCol="0">
                <a:spAutoFit/>
              </a:bodyPr>
              <a:lstStyle/>
              <a:p>
                <a:r>
                  <a:rPr lang="en-US" sz="1050">
                    <a:latin typeface="Tw Cen MT" panose="020B0602020104020603" pitchFamily="34" charset="0"/>
                  </a:rPr>
                  <a:t>Line, Grade, and Typical Section Submission</a:t>
                </a:r>
              </a:p>
            </p:txBody>
          </p:sp>
        </p:grpSp>
        <p:grpSp>
          <p:nvGrpSpPr>
            <p:cNvPr id="56" name="Group 55">
              <a:extLst>
                <a:ext uri="{FF2B5EF4-FFF2-40B4-BE49-F238E27FC236}">
                  <a16:creationId xmlns:a16="http://schemas.microsoft.com/office/drawing/2014/main" id="{C2281817-085F-47F7-8C7D-163EE0B770A0}"/>
                </a:ext>
              </a:extLst>
            </p:cNvPr>
            <p:cNvGrpSpPr/>
            <p:nvPr/>
          </p:nvGrpSpPr>
          <p:grpSpPr>
            <a:xfrm>
              <a:off x="9127186" y="4306305"/>
              <a:ext cx="2325260" cy="482600"/>
              <a:chOff x="9135217" y="3676949"/>
              <a:chExt cx="2325260" cy="482600"/>
            </a:xfrm>
          </p:grpSpPr>
          <p:sp>
            <p:nvSpPr>
              <p:cNvPr id="57" name="Rectangle: Rounded Corners 56">
                <a:extLst>
                  <a:ext uri="{FF2B5EF4-FFF2-40B4-BE49-F238E27FC236}">
                    <a16:creationId xmlns:a16="http://schemas.microsoft.com/office/drawing/2014/main" id="{FEB2A450-C5BF-429C-B4B6-B0C0C6BCF240}"/>
                  </a:ext>
                </a:extLst>
              </p:cNvPr>
              <p:cNvSpPr/>
              <p:nvPr/>
            </p:nvSpPr>
            <p:spPr>
              <a:xfrm>
                <a:off x="9330342" y="3768500"/>
                <a:ext cx="2008217" cy="326198"/>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5457F590-24ED-4BC1-BFFD-F9C85C648443}"/>
                  </a:ext>
                </a:extLst>
              </p:cNvPr>
              <p:cNvGrpSpPr/>
              <p:nvPr/>
            </p:nvGrpSpPr>
            <p:grpSpPr>
              <a:xfrm>
                <a:off x="9135217" y="3676949"/>
                <a:ext cx="480139" cy="482600"/>
                <a:chOff x="9079005" y="4089325"/>
                <a:chExt cx="480139" cy="482600"/>
              </a:xfrm>
            </p:grpSpPr>
            <p:sp>
              <p:nvSpPr>
                <p:cNvPr id="60" name="Rectangle: Rounded Corners 59">
                  <a:extLst>
                    <a:ext uri="{FF2B5EF4-FFF2-40B4-BE49-F238E27FC236}">
                      <a16:creationId xmlns:a16="http://schemas.microsoft.com/office/drawing/2014/main" id="{6040B973-9361-4F0A-B493-F46565CD3633}"/>
                    </a:ext>
                  </a:extLst>
                </p:cNvPr>
                <p:cNvSpPr/>
                <p:nvPr/>
              </p:nvSpPr>
              <p:spPr>
                <a:xfrm>
                  <a:off x="9098664" y="4089325"/>
                  <a:ext cx="460480"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07F1361A-992D-4470-B7FC-13D3F29B50F7}"/>
                    </a:ext>
                  </a:extLst>
                </p:cNvPr>
                <p:cNvPicPr>
                  <a:picLocks noChangeAspect="1"/>
                </p:cNvPicPr>
                <p:nvPr/>
              </p:nvPicPr>
              <p:blipFill rotWithShape="1">
                <a:blip r:embed="rId3"/>
                <a:srcRect l="6429" r="7505" b="14429"/>
                <a:stretch/>
              </p:blipFill>
              <p:spPr>
                <a:xfrm>
                  <a:off x="9079005" y="4101800"/>
                  <a:ext cx="458875" cy="456240"/>
                </a:xfrm>
                <a:prstGeom prst="rect">
                  <a:avLst/>
                </a:prstGeom>
              </p:spPr>
            </p:pic>
          </p:grpSp>
          <p:sp>
            <p:nvSpPr>
              <p:cNvPr id="59" name="TextBox 58">
                <a:extLst>
                  <a:ext uri="{FF2B5EF4-FFF2-40B4-BE49-F238E27FC236}">
                    <a16:creationId xmlns:a16="http://schemas.microsoft.com/office/drawing/2014/main" id="{D4C390E5-F326-4F13-A62C-BC356328242F}"/>
                  </a:ext>
                </a:extLst>
              </p:cNvPr>
              <p:cNvSpPr txBox="1"/>
              <p:nvPr/>
            </p:nvSpPr>
            <p:spPr>
              <a:xfrm>
                <a:off x="9570932" y="3812456"/>
                <a:ext cx="1889545" cy="253916"/>
              </a:xfrm>
              <a:prstGeom prst="rect">
                <a:avLst/>
              </a:prstGeom>
              <a:noFill/>
            </p:spPr>
            <p:txBody>
              <a:bodyPr wrap="square" rtlCol="0">
                <a:spAutoFit/>
              </a:bodyPr>
              <a:lstStyle/>
              <a:p>
                <a:r>
                  <a:rPr lang="en-US" sz="1050">
                    <a:latin typeface="Tw Cen MT" panose="020B0602020104020603" pitchFamily="34" charset="0"/>
                  </a:rPr>
                  <a:t>Design Field View Submission</a:t>
                </a:r>
              </a:p>
            </p:txBody>
          </p:sp>
        </p:grpSp>
        <p:grpSp>
          <p:nvGrpSpPr>
            <p:cNvPr id="69" name="Group 68">
              <a:extLst>
                <a:ext uri="{FF2B5EF4-FFF2-40B4-BE49-F238E27FC236}">
                  <a16:creationId xmlns:a16="http://schemas.microsoft.com/office/drawing/2014/main" id="{A09C5E68-8147-4AD6-911F-49FA11F4655B}"/>
                </a:ext>
              </a:extLst>
            </p:cNvPr>
            <p:cNvGrpSpPr/>
            <p:nvPr/>
          </p:nvGrpSpPr>
          <p:grpSpPr>
            <a:xfrm>
              <a:off x="9097946" y="5459405"/>
              <a:ext cx="2354500" cy="503120"/>
              <a:chOff x="9105977" y="5165410"/>
              <a:chExt cx="2354500" cy="503120"/>
            </a:xfrm>
          </p:grpSpPr>
          <p:grpSp>
            <p:nvGrpSpPr>
              <p:cNvPr id="70" name="Group 69">
                <a:extLst>
                  <a:ext uri="{FF2B5EF4-FFF2-40B4-BE49-F238E27FC236}">
                    <a16:creationId xmlns:a16="http://schemas.microsoft.com/office/drawing/2014/main" id="{D9B311BC-99D5-4447-935A-FCDE391299EB}"/>
                  </a:ext>
                </a:extLst>
              </p:cNvPr>
              <p:cNvGrpSpPr/>
              <p:nvPr/>
            </p:nvGrpSpPr>
            <p:grpSpPr>
              <a:xfrm>
                <a:off x="9330342" y="5257438"/>
                <a:ext cx="2130135" cy="326198"/>
                <a:chOff x="9330342" y="3768500"/>
                <a:chExt cx="2130135" cy="326198"/>
              </a:xfrm>
            </p:grpSpPr>
            <p:sp>
              <p:nvSpPr>
                <p:cNvPr id="74" name="Rectangle: Rounded Corners 73">
                  <a:extLst>
                    <a:ext uri="{FF2B5EF4-FFF2-40B4-BE49-F238E27FC236}">
                      <a16:creationId xmlns:a16="http://schemas.microsoft.com/office/drawing/2014/main" id="{F19CB3AC-8EA8-4A6F-B0CD-A93D9CAC4DA8}"/>
                    </a:ext>
                  </a:extLst>
                </p:cNvPr>
                <p:cNvSpPr/>
                <p:nvPr/>
              </p:nvSpPr>
              <p:spPr>
                <a:xfrm>
                  <a:off x="9330342" y="3768500"/>
                  <a:ext cx="2008217" cy="326198"/>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74F5ABF5-660B-494D-B044-765B2C9EA784}"/>
                    </a:ext>
                  </a:extLst>
                </p:cNvPr>
                <p:cNvSpPr txBox="1"/>
                <p:nvPr/>
              </p:nvSpPr>
              <p:spPr>
                <a:xfrm>
                  <a:off x="9570932" y="3801570"/>
                  <a:ext cx="1889545" cy="253916"/>
                </a:xfrm>
                <a:prstGeom prst="rect">
                  <a:avLst/>
                </a:prstGeom>
                <a:noFill/>
              </p:spPr>
              <p:txBody>
                <a:bodyPr wrap="square" rtlCol="0">
                  <a:spAutoFit/>
                </a:bodyPr>
                <a:lstStyle/>
                <a:p>
                  <a:r>
                    <a:rPr lang="en-US" sz="1050">
                      <a:latin typeface="Tw Cen MT" panose="020B0602020104020603" pitchFamily="34" charset="0"/>
                    </a:rPr>
                    <a:t>Construction Bid Opening</a:t>
                  </a:r>
                </a:p>
              </p:txBody>
            </p:sp>
          </p:grpSp>
          <p:grpSp>
            <p:nvGrpSpPr>
              <p:cNvPr id="71" name="Group 70">
                <a:extLst>
                  <a:ext uri="{FF2B5EF4-FFF2-40B4-BE49-F238E27FC236}">
                    <a16:creationId xmlns:a16="http://schemas.microsoft.com/office/drawing/2014/main" id="{A4CDB870-0850-4FE6-9B3B-78954ACAC289}"/>
                  </a:ext>
                </a:extLst>
              </p:cNvPr>
              <p:cNvGrpSpPr/>
              <p:nvPr/>
            </p:nvGrpSpPr>
            <p:grpSpPr>
              <a:xfrm>
                <a:off x="9105977" y="5165410"/>
                <a:ext cx="509379" cy="503120"/>
                <a:chOff x="9073399" y="5146907"/>
                <a:chExt cx="509379" cy="503120"/>
              </a:xfrm>
            </p:grpSpPr>
            <p:sp>
              <p:nvSpPr>
                <p:cNvPr id="72" name="Rectangle: Rounded Corners 71">
                  <a:extLst>
                    <a:ext uri="{FF2B5EF4-FFF2-40B4-BE49-F238E27FC236}">
                      <a16:creationId xmlns:a16="http://schemas.microsoft.com/office/drawing/2014/main" id="{3009F0F5-D80E-4476-B8A4-450A48244911}"/>
                    </a:ext>
                  </a:extLst>
                </p:cNvPr>
                <p:cNvSpPr/>
                <p:nvPr/>
              </p:nvSpPr>
              <p:spPr>
                <a:xfrm>
                  <a:off x="9110452" y="5167427"/>
                  <a:ext cx="472326"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73044D51-DB9B-4A75-B186-66D31DE45EDC}"/>
                    </a:ext>
                  </a:extLst>
                </p:cNvPr>
                <p:cNvPicPr>
                  <a:picLocks noChangeAspect="1"/>
                </p:cNvPicPr>
                <p:nvPr/>
              </p:nvPicPr>
              <p:blipFill rotWithShape="1">
                <a:blip r:embed="rId4"/>
                <a:srcRect l="10036" t="5808" r="11200" b="19567"/>
                <a:stretch/>
              </p:blipFill>
              <p:spPr>
                <a:xfrm>
                  <a:off x="9073399" y="5146907"/>
                  <a:ext cx="509379" cy="482601"/>
                </a:xfrm>
                <a:prstGeom prst="rect">
                  <a:avLst/>
                </a:prstGeom>
              </p:spPr>
            </p:pic>
          </p:grpSp>
        </p:grpSp>
        <p:grpSp>
          <p:nvGrpSpPr>
            <p:cNvPr id="76" name="Group 75">
              <a:extLst>
                <a:ext uri="{FF2B5EF4-FFF2-40B4-BE49-F238E27FC236}">
                  <a16:creationId xmlns:a16="http://schemas.microsoft.com/office/drawing/2014/main" id="{5A288BF9-EB90-49B8-9F10-FD5F1E843D6C}"/>
                </a:ext>
              </a:extLst>
            </p:cNvPr>
            <p:cNvGrpSpPr/>
            <p:nvPr/>
          </p:nvGrpSpPr>
          <p:grpSpPr>
            <a:xfrm>
              <a:off x="9092191" y="6041522"/>
              <a:ext cx="2354500" cy="503120"/>
              <a:chOff x="9105977" y="5165410"/>
              <a:chExt cx="2354500" cy="503120"/>
            </a:xfrm>
          </p:grpSpPr>
          <p:grpSp>
            <p:nvGrpSpPr>
              <p:cNvPr id="77" name="Group 76">
                <a:extLst>
                  <a:ext uri="{FF2B5EF4-FFF2-40B4-BE49-F238E27FC236}">
                    <a16:creationId xmlns:a16="http://schemas.microsoft.com/office/drawing/2014/main" id="{F54164D5-1732-4C1D-80DF-0191CF20A00D}"/>
                  </a:ext>
                </a:extLst>
              </p:cNvPr>
              <p:cNvGrpSpPr/>
              <p:nvPr/>
            </p:nvGrpSpPr>
            <p:grpSpPr>
              <a:xfrm>
                <a:off x="9330342" y="5257438"/>
                <a:ext cx="2130135" cy="326198"/>
                <a:chOff x="9330342" y="3768500"/>
                <a:chExt cx="2130135" cy="326198"/>
              </a:xfrm>
            </p:grpSpPr>
            <p:sp>
              <p:nvSpPr>
                <p:cNvPr id="81" name="Rectangle: Rounded Corners 80">
                  <a:extLst>
                    <a:ext uri="{FF2B5EF4-FFF2-40B4-BE49-F238E27FC236}">
                      <a16:creationId xmlns:a16="http://schemas.microsoft.com/office/drawing/2014/main" id="{63438625-9641-4FE9-963C-BB2BA8C21F55}"/>
                    </a:ext>
                  </a:extLst>
                </p:cNvPr>
                <p:cNvSpPr/>
                <p:nvPr/>
              </p:nvSpPr>
              <p:spPr>
                <a:xfrm>
                  <a:off x="9330342" y="3768500"/>
                  <a:ext cx="2008217" cy="326198"/>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5B28D175-B208-478D-88A0-E98C65C01CE4}"/>
                    </a:ext>
                  </a:extLst>
                </p:cNvPr>
                <p:cNvSpPr txBox="1"/>
                <p:nvPr/>
              </p:nvSpPr>
              <p:spPr>
                <a:xfrm>
                  <a:off x="9570932" y="3790684"/>
                  <a:ext cx="1889545" cy="253916"/>
                </a:xfrm>
                <a:prstGeom prst="rect">
                  <a:avLst/>
                </a:prstGeom>
                <a:noFill/>
              </p:spPr>
              <p:txBody>
                <a:bodyPr wrap="square" rtlCol="0">
                  <a:spAutoFit/>
                </a:bodyPr>
                <a:lstStyle/>
                <a:p>
                  <a:r>
                    <a:rPr lang="en-US" sz="1050">
                      <a:latin typeface="Tw Cen MT" panose="020B0602020104020603" pitchFamily="34" charset="0"/>
                    </a:rPr>
                    <a:t>Construction Notice to Proceed</a:t>
                  </a:r>
                </a:p>
              </p:txBody>
            </p:sp>
          </p:grpSp>
          <p:grpSp>
            <p:nvGrpSpPr>
              <p:cNvPr id="78" name="Group 77">
                <a:extLst>
                  <a:ext uri="{FF2B5EF4-FFF2-40B4-BE49-F238E27FC236}">
                    <a16:creationId xmlns:a16="http://schemas.microsoft.com/office/drawing/2014/main" id="{3A5426A5-F5AE-4EBC-9337-779923425979}"/>
                  </a:ext>
                </a:extLst>
              </p:cNvPr>
              <p:cNvGrpSpPr/>
              <p:nvPr/>
            </p:nvGrpSpPr>
            <p:grpSpPr>
              <a:xfrm>
                <a:off x="9105977" y="5165410"/>
                <a:ext cx="509379" cy="503120"/>
                <a:chOff x="9073399" y="5146907"/>
                <a:chExt cx="509379" cy="503120"/>
              </a:xfrm>
            </p:grpSpPr>
            <p:sp>
              <p:nvSpPr>
                <p:cNvPr id="79" name="Rectangle: Rounded Corners 78">
                  <a:extLst>
                    <a:ext uri="{FF2B5EF4-FFF2-40B4-BE49-F238E27FC236}">
                      <a16:creationId xmlns:a16="http://schemas.microsoft.com/office/drawing/2014/main" id="{E9D9E368-5DB5-4DE2-A636-842FBBFC7028}"/>
                    </a:ext>
                  </a:extLst>
                </p:cNvPr>
                <p:cNvSpPr/>
                <p:nvPr/>
              </p:nvSpPr>
              <p:spPr>
                <a:xfrm>
                  <a:off x="9110452" y="5167427"/>
                  <a:ext cx="472326"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DC6FC18B-A149-44A5-AEB4-03DA52250B0B}"/>
                    </a:ext>
                  </a:extLst>
                </p:cNvPr>
                <p:cNvPicPr>
                  <a:picLocks noChangeAspect="1"/>
                </p:cNvPicPr>
                <p:nvPr/>
              </p:nvPicPr>
              <p:blipFill rotWithShape="1">
                <a:blip r:embed="rId4"/>
                <a:srcRect l="10036" t="5808" r="11200" b="19567"/>
                <a:stretch/>
              </p:blipFill>
              <p:spPr>
                <a:xfrm>
                  <a:off x="9073399" y="5146907"/>
                  <a:ext cx="509379" cy="482601"/>
                </a:xfrm>
                <a:prstGeom prst="rect">
                  <a:avLst/>
                </a:prstGeom>
              </p:spPr>
            </p:pic>
          </p:grpSp>
        </p:grpSp>
        <p:grpSp>
          <p:nvGrpSpPr>
            <p:cNvPr id="86" name="Group 85">
              <a:extLst>
                <a:ext uri="{FF2B5EF4-FFF2-40B4-BE49-F238E27FC236}">
                  <a16:creationId xmlns:a16="http://schemas.microsoft.com/office/drawing/2014/main" id="{52BC6777-5B68-48D0-9178-238EBD1FB090}"/>
                </a:ext>
              </a:extLst>
            </p:cNvPr>
            <p:cNvGrpSpPr/>
            <p:nvPr/>
          </p:nvGrpSpPr>
          <p:grpSpPr>
            <a:xfrm>
              <a:off x="9098697" y="4867900"/>
              <a:ext cx="2353749" cy="512510"/>
              <a:chOff x="9098697" y="4894410"/>
              <a:chExt cx="2353749" cy="512510"/>
            </a:xfrm>
          </p:grpSpPr>
          <p:grpSp>
            <p:nvGrpSpPr>
              <p:cNvPr id="62" name="Group 61">
                <a:extLst>
                  <a:ext uri="{FF2B5EF4-FFF2-40B4-BE49-F238E27FC236}">
                    <a16:creationId xmlns:a16="http://schemas.microsoft.com/office/drawing/2014/main" id="{C777FC23-515F-44B2-8BC5-38F7B673B2ED}"/>
                  </a:ext>
                </a:extLst>
              </p:cNvPr>
              <p:cNvGrpSpPr/>
              <p:nvPr/>
            </p:nvGrpSpPr>
            <p:grpSpPr>
              <a:xfrm>
                <a:off x="9322311" y="4995828"/>
                <a:ext cx="2130135" cy="326198"/>
                <a:chOff x="9330342" y="3768500"/>
                <a:chExt cx="2130135" cy="326198"/>
              </a:xfrm>
            </p:grpSpPr>
            <p:sp>
              <p:nvSpPr>
                <p:cNvPr id="63" name="Rectangle: Rounded Corners 62">
                  <a:extLst>
                    <a:ext uri="{FF2B5EF4-FFF2-40B4-BE49-F238E27FC236}">
                      <a16:creationId xmlns:a16="http://schemas.microsoft.com/office/drawing/2014/main" id="{B6A0C371-743C-4314-8687-6A5F81E22D78}"/>
                    </a:ext>
                  </a:extLst>
                </p:cNvPr>
                <p:cNvSpPr/>
                <p:nvPr/>
              </p:nvSpPr>
              <p:spPr>
                <a:xfrm>
                  <a:off x="9330342" y="3768500"/>
                  <a:ext cx="2008217" cy="326198"/>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689839F0-6B7B-4105-80EE-9E3E8B5215E6}"/>
                    </a:ext>
                  </a:extLst>
                </p:cNvPr>
                <p:cNvSpPr txBox="1"/>
                <p:nvPr/>
              </p:nvSpPr>
              <p:spPr>
                <a:xfrm>
                  <a:off x="9570932" y="3801570"/>
                  <a:ext cx="1889545" cy="253916"/>
                </a:xfrm>
                <a:prstGeom prst="rect">
                  <a:avLst/>
                </a:prstGeom>
                <a:noFill/>
              </p:spPr>
              <p:txBody>
                <a:bodyPr wrap="square" rtlCol="0">
                  <a:spAutoFit/>
                </a:bodyPr>
                <a:lstStyle/>
                <a:p>
                  <a:r>
                    <a:rPr lang="en-US" sz="1050">
                      <a:latin typeface="Tw Cen MT" panose="020B0602020104020603" pitchFamily="34" charset="0"/>
                    </a:rPr>
                    <a:t>Final Design Submission</a:t>
                  </a:r>
                </a:p>
              </p:txBody>
            </p:sp>
          </p:grpSp>
          <p:grpSp>
            <p:nvGrpSpPr>
              <p:cNvPr id="25" name="Group 24">
                <a:extLst>
                  <a:ext uri="{FF2B5EF4-FFF2-40B4-BE49-F238E27FC236}">
                    <a16:creationId xmlns:a16="http://schemas.microsoft.com/office/drawing/2014/main" id="{B5E348ED-BBEC-476E-8D41-C220CEFEB750}"/>
                  </a:ext>
                </a:extLst>
              </p:cNvPr>
              <p:cNvGrpSpPr/>
              <p:nvPr/>
            </p:nvGrpSpPr>
            <p:grpSpPr>
              <a:xfrm>
                <a:off x="9098697" y="4894410"/>
                <a:ext cx="509379" cy="512510"/>
                <a:chOff x="9106728" y="5156020"/>
                <a:chExt cx="509379" cy="512510"/>
              </a:xfrm>
            </p:grpSpPr>
            <p:sp>
              <p:nvSpPr>
                <p:cNvPr id="68" name="Rectangle: Rounded Corners 67">
                  <a:extLst>
                    <a:ext uri="{FF2B5EF4-FFF2-40B4-BE49-F238E27FC236}">
                      <a16:creationId xmlns:a16="http://schemas.microsoft.com/office/drawing/2014/main" id="{C0365CA8-738E-4AA3-8A3A-F8D8695C2735}"/>
                    </a:ext>
                  </a:extLst>
                </p:cNvPr>
                <p:cNvSpPr/>
                <p:nvPr/>
              </p:nvSpPr>
              <p:spPr>
                <a:xfrm>
                  <a:off x="9143030" y="5185930"/>
                  <a:ext cx="472326"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8F78BEB8-AFF0-44EB-B27D-AE91CD52B890}"/>
                    </a:ext>
                  </a:extLst>
                </p:cNvPr>
                <p:cNvSpPr/>
                <p:nvPr/>
              </p:nvSpPr>
              <p:spPr>
                <a:xfrm>
                  <a:off x="9135887" y="5229984"/>
                  <a:ext cx="451062" cy="39054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A6E01A1-705C-42DE-A6C6-5A179827F908}"/>
                    </a:ext>
                  </a:extLst>
                </p:cNvPr>
                <p:cNvPicPr>
                  <a:picLocks noChangeAspect="1"/>
                </p:cNvPicPr>
                <p:nvPr/>
              </p:nvPicPr>
              <p:blipFill rotWithShape="1">
                <a:blip r:embed="rId4"/>
                <a:srcRect l="10036" t="5808" r="11200" b="19567"/>
                <a:stretch/>
              </p:blipFill>
              <p:spPr>
                <a:xfrm>
                  <a:off x="9106728" y="5156020"/>
                  <a:ext cx="509379" cy="482601"/>
                </a:xfrm>
                <a:prstGeom prst="rect">
                  <a:avLst/>
                </a:prstGeom>
              </p:spPr>
            </p:pic>
          </p:grpSp>
          <p:sp>
            <p:nvSpPr>
              <p:cNvPr id="83" name="TextBox 82">
                <a:extLst>
                  <a:ext uri="{FF2B5EF4-FFF2-40B4-BE49-F238E27FC236}">
                    <a16:creationId xmlns:a16="http://schemas.microsoft.com/office/drawing/2014/main" id="{26ED1AA7-EE35-4B57-9188-8B778079DBC0}"/>
                  </a:ext>
                </a:extLst>
              </p:cNvPr>
              <p:cNvSpPr txBox="1"/>
              <p:nvPr/>
            </p:nvSpPr>
            <p:spPr>
              <a:xfrm>
                <a:off x="9139702" y="5071913"/>
                <a:ext cx="439216" cy="230832"/>
              </a:xfrm>
              <a:prstGeom prst="rect">
                <a:avLst/>
              </a:prstGeom>
              <a:noFill/>
            </p:spPr>
            <p:txBody>
              <a:bodyPr wrap="square" rtlCol="0">
                <a:spAutoFit/>
              </a:bodyPr>
              <a:lstStyle/>
              <a:p>
                <a:r>
                  <a:rPr lang="en-US" sz="900" b="1">
                    <a:latin typeface="Tw Cen MT" panose="020B0602020104020603" pitchFamily="34" charset="0"/>
                  </a:rPr>
                  <a:t>NOW</a:t>
                </a:r>
              </a:p>
            </p:txBody>
          </p:sp>
        </p:grpSp>
        <p:cxnSp>
          <p:nvCxnSpPr>
            <p:cNvPr id="89" name="Straight Connector 88">
              <a:extLst>
                <a:ext uri="{FF2B5EF4-FFF2-40B4-BE49-F238E27FC236}">
                  <a16:creationId xmlns:a16="http://schemas.microsoft.com/office/drawing/2014/main" id="{27DC4836-619B-4722-8D48-A32838B6C20F}"/>
                </a:ext>
              </a:extLst>
            </p:cNvPr>
            <p:cNvCxnSpPr>
              <a:cxnSpLocks/>
              <a:stCxn id="11" idx="1"/>
            </p:cNvCxnSpPr>
            <p:nvPr/>
          </p:nvCxnSpPr>
          <p:spPr>
            <a:xfrm flipH="1">
              <a:off x="8899783" y="3423710"/>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3FA8E09-65B6-487A-9FC4-85375E7A2BF4}"/>
                </a:ext>
              </a:extLst>
            </p:cNvPr>
            <p:cNvCxnSpPr>
              <a:cxnSpLocks/>
            </p:cNvCxnSpPr>
            <p:nvPr/>
          </p:nvCxnSpPr>
          <p:spPr>
            <a:xfrm flipH="1">
              <a:off x="8907596" y="4040454"/>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9F12906-657A-4FE1-A65B-61BCD8C91966}"/>
                </a:ext>
              </a:extLst>
            </p:cNvPr>
            <p:cNvCxnSpPr>
              <a:cxnSpLocks/>
            </p:cNvCxnSpPr>
            <p:nvPr/>
          </p:nvCxnSpPr>
          <p:spPr>
            <a:xfrm flipH="1">
              <a:off x="8919442" y="4601046"/>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0913169-2E87-403D-BA74-B145B33D168D}"/>
                </a:ext>
              </a:extLst>
            </p:cNvPr>
            <p:cNvCxnSpPr>
              <a:cxnSpLocks/>
            </p:cNvCxnSpPr>
            <p:nvPr/>
          </p:nvCxnSpPr>
          <p:spPr>
            <a:xfrm flipH="1">
              <a:off x="8899783" y="5161638"/>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29C2625-D76D-48EE-9CC0-919ABBC7C6A7}"/>
                </a:ext>
              </a:extLst>
            </p:cNvPr>
            <p:cNvCxnSpPr>
              <a:cxnSpLocks/>
            </p:cNvCxnSpPr>
            <p:nvPr/>
          </p:nvCxnSpPr>
          <p:spPr>
            <a:xfrm flipH="1">
              <a:off x="8929523" y="5722230"/>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315A38C-2D11-4229-8DBF-E9088E291B3B}"/>
                </a:ext>
              </a:extLst>
            </p:cNvPr>
            <p:cNvCxnSpPr>
              <a:cxnSpLocks/>
            </p:cNvCxnSpPr>
            <p:nvPr/>
          </p:nvCxnSpPr>
          <p:spPr>
            <a:xfrm flipH="1">
              <a:off x="8907596" y="6282822"/>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pic>
        <p:nvPicPr>
          <p:cNvPr id="100" name="Picture 99">
            <a:extLst>
              <a:ext uri="{FF2B5EF4-FFF2-40B4-BE49-F238E27FC236}">
                <a16:creationId xmlns:a16="http://schemas.microsoft.com/office/drawing/2014/main" id="{64557A4C-8F0E-487C-97BF-5E60E1D03441}"/>
              </a:ext>
            </a:extLst>
          </p:cNvPr>
          <p:cNvPicPr>
            <a:picLocks noChangeAspect="1"/>
          </p:cNvPicPr>
          <p:nvPr/>
        </p:nvPicPr>
        <p:blipFill rotWithShape="1">
          <a:blip r:embed="rId5"/>
          <a:srcRect b="14436"/>
          <a:stretch/>
        </p:blipFill>
        <p:spPr>
          <a:xfrm>
            <a:off x="396275" y="452407"/>
            <a:ext cx="1909549" cy="1633884"/>
          </a:xfrm>
          <a:prstGeom prst="rect">
            <a:avLst/>
          </a:prstGeom>
        </p:spPr>
      </p:pic>
    </p:spTree>
    <p:extLst>
      <p:ext uri="{BB962C8B-B14F-4D97-AF65-F5344CB8AC3E}">
        <p14:creationId xmlns:p14="http://schemas.microsoft.com/office/powerpoint/2010/main" val="4124541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0104F45-EA9F-489B-A8AE-8D7BD4194CA0}"/>
              </a:ext>
            </a:extLst>
          </p:cNvPr>
          <p:cNvSpPr/>
          <p:nvPr/>
        </p:nvSpPr>
        <p:spPr>
          <a:xfrm>
            <a:off x="343035" y="250448"/>
            <a:ext cx="2016031" cy="20160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3FE6BDF-9B79-4E8D-AE37-3F1D30C70DC9}"/>
              </a:ext>
            </a:extLst>
          </p:cNvPr>
          <p:cNvGrpSpPr/>
          <p:nvPr/>
        </p:nvGrpSpPr>
        <p:grpSpPr>
          <a:xfrm>
            <a:off x="324763" y="565341"/>
            <a:ext cx="2052573" cy="1386244"/>
            <a:chOff x="228069" y="624114"/>
            <a:chExt cx="2052573" cy="1386244"/>
          </a:xfrm>
        </p:grpSpPr>
        <p:pic>
          <p:nvPicPr>
            <p:cNvPr id="21" name="Picture 20">
              <a:extLst>
                <a:ext uri="{FF2B5EF4-FFF2-40B4-BE49-F238E27FC236}">
                  <a16:creationId xmlns:a16="http://schemas.microsoft.com/office/drawing/2014/main" id="{D8D91AE0-EBB6-40BF-95D6-F75D2B724B98}"/>
                </a:ext>
              </a:extLst>
            </p:cNvPr>
            <p:cNvPicPr>
              <a:picLocks noChangeAspect="1"/>
            </p:cNvPicPr>
            <p:nvPr/>
          </p:nvPicPr>
          <p:blipFill rotWithShape="1">
            <a:blip r:embed="rId2"/>
            <a:srcRect l="14865" t="8714" r="15000" b="21857"/>
            <a:stretch/>
          </p:blipFill>
          <p:spPr>
            <a:xfrm>
              <a:off x="769102" y="904460"/>
              <a:ext cx="1117153" cy="1105898"/>
            </a:xfrm>
            <a:prstGeom prst="rect">
              <a:avLst/>
            </a:prstGeom>
          </p:spPr>
        </p:pic>
        <p:sp>
          <p:nvSpPr>
            <p:cNvPr id="22" name="Freeform: Shape 21">
              <a:extLst>
                <a:ext uri="{FF2B5EF4-FFF2-40B4-BE49-F238E27FC236}">
                  <a16:creationId xmlns:a16="http://schemas.microsoft.com/office/drawing/2014/main" id="{F38BDEBC-0D19-42BD-BE5C-8C25107DBA90}"/>
                </a:ext>
              </a:extLst>
            </p:cNvPr>
            <p:cNvSpPr/>
            <p:nvPr/>
          </p:nvSpPr>
          <p:spPr>
            <a:xfrm>
              <a:off x="513132" y="675310"/>
              <a:ext cx="1502402" cy="467559"/>
            </a:xfrm>
            <a:custGeom>
              <a:avLst/>
              <a:gdLst>
                <a:gd name="connsiteX0" fmla="*/ 458650 w 917300"/>
                <a:gd name="connsiteY0" fmla="*/ 0 h 285471"/>
                <a:gd name="connsiteX1" fmla="*/ 897762 w 917300"/>
                <a:gd name="connsiteY1" fmla="*/ 234716 h 285471"/>
                <a:gd name="connsiteX2" fmla="*/ 917300 w 917300"/>
                <a:gd name="connsiteY2" fmla="*/ 285471 h 285471"/>
                <a:gd name="connsiteX3" fmla="*/ 0 w 917300"/>
                <a:gd name="connsiteY3" fmla="*/ 285471 h 285471"/>
                <a:gd name="connsiteX4" fmla="*/ 19538 w 917300"/>
                <a:gd name="connsiteY4" fmla="*/ 234716 h 285471"/>
                <a:gd name="connsiteX5" fmla="*/ 458650 w 917300"/>
                <a:gd name="connsiteY5" fmla="*/ 0 h 28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300" h="285471">
                  <a:moveTo>
                    <a:pt x="458650" y="0"/>
                  </a:moveTo>
                  <a:cubicBezTo>
                    <a:pt x="656048" y="0"/>
                    <a:pt x="825416" y="96783"/>
                    <a:pt x="897762" y="234716"/>
                  </a:cubicBezTo>
                  <a:lnTo>
                    <a:pt x="917300" y="285471"/>
                  </a:lnTo>
                  <a:lnTo>
                    <a:pt x="0" y="285471"/>
                  </a:lnTo>
                  <a:lnTo>
                    <a:pt x="19538" y="234716"/>
                  </a:lnTo>
                  <a:cubicBezTo>
                    <a:pt x="91884" y="96783"/>
                    <a:pt x="261252" y="0"/>
                    <a:pt x="458650" y="0"/>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 name="Picture 22">
              <a:extLst>
                <a:ext uri="{FF2B5EF4-FFF2-40B4-BE49-F238E27FC236}">
                  <a16:creationId xmlns:a16="http://schemas.microsoft.com/office/drawing/2014/main" id="{61E04150-C7A6-49DC-B6BE-4B855F1F310D}"/>
                </a:ext>
              </a:extLst>
            </p:cNvPr>
            <p:cNvPicPr>
              <a:picLocks noChangeAspect="1"/>
            </p:cNvPicPr>
            <p:nvPr/>
          </p:nvPicPr>
          <p:blipFill rotWithShape="1">
            <a:blip r:embed="rId3"/>
            <a:srcRect t="21217" b="35714"/>
            <a:stretch/>
          </p:blipFill>
          <p:spPr>
            <a:xfrm>
              <a:off x="228069" y="624114"/>
              <a:ext cx="2052573" cy="884019"/>
            </a:xfrm>
            <a:prstGeom prst="rect">
              <a:avLst/>
            </a:prstGeom>
          </p:spPr>
        </p:pic>
      </p:grpSp>
      <p:sp>
        <p:nvSpPr>
          <p:cNvPr id="34" name="TextBox 33">
            <a:extLst>
              <a:ext uri="{FF2B5EF4-FFF2-40B4-BE49-F238E27FC236}">
                <a16:creationId xmlns:a16="http://schemas.microsoft.com/office/drawing/2014/main" id="{86C8E514-D9E3-45A3-8156-C2392645D33C}"/>
              </a:ext>
            </a:extLst>
          </p:cNvPr>
          <p:cNvSpPr txBox="1"/>
          <p:nvPr/>
        </p:nvSpPr>
        <p:spPr>
          <a:xfrm>
            <a:off x="1084212" y="2340828"/>
            <a:ext cx="6726288" cy="2123658"/>
          </a:xfrm>
          <a:prstGeom prst="rect">
            <a:avLst/>
          </a:prstGeom>
          <a:noFill/>
        </p:spPr>
        <p:txBody>
          <a:bodyPr wrap="square" rtlCol="0">
            <a:spAutoFit/>
          </a:bodyPr>
          <a:lstStyle/>
          <a:p>
            <a:r>
              <a:rPr lang="en-US" sz="2200" dirty="0">
                <a:latin typeface="Tw Cen MT" panose="020B0602020104020603" pitchFamily="34" charset="0"/>
              </a:rPr>
              <a:t>The 28</a:t>
            </a:r>
            <a:r>
              <a:rPr lang="en-US" sz="2200" baseline="30000" dirty="0">
                <a:latin typeface="Tw Cen MT" panose="020B0602020104020603" pitchFamily="34" charset="0"/>
              </a:rPr>
              <a:t>th</a:t>
            </a:r>
            <a:r>
              <a:rPr lang="en-US" sz="2200" dirty="0">
                <a:latin typeface="Tw Cen MT" panose="020B0602020104020603" pitchFamily="34" charset="0"/>
              </a:rPr>
              <a:t> Street Bridge carries traffic over Sassafras Way, Norfolk Southern RR, and PRT East Busway. The structure is nearly 100 years old and has the main span truss is considered a historic example of a riveted Parker Through Truss bridge. Traffic over the bridge has been restricted in recent years to ensure safety of bridge users. </a:t>
            </a:r>
          </a:p>
        </p:txBody>
      </p:sp>
      <p:sp>
        <p:nvSpPr>
          <p:cNvPr id="18" name="Rectangle 17">
            <a:extLst>
              <a:ext uri="{FF2B5EF4-FFF2-40B4-BE49-F238E27FC236}">
                <a16:creationId xmlns:a16="http://schemas.microsoft.com/office/drawing/2014/main" id="{B24F70E0-43FF-4658-8C16-024681D16C39}"/>
              </a:ext>
            </a:extLst>
          </p:cNvPr>
          <p:cNvSpPr/>
          <p:nvPr/>
        </p:nvSpPr>
        <p:spPr>
          <a:xfrm>
            <a:off x="2579636" y="256032"/>
            <a:ext cx="8756021" cy="1754326"/>
          </a:xfrm>
          <a:prstGeom prst="rect">
            <a:avLst/>
          </a:prstGeom>
        </p:spPr>
        <p:txBody>
          <a:bodyPr wrap="square">
            <a:spAutoFit/>
          </a:bodyPr>
          <a:lstStyle/>
          <a:p>
            <a:r>
              <a:rPr lang="en-US" sz="5400" b="1">
                <a:latin typeface="Tw Cen MT" panose="020B0602020104020603" pitchFamily="34" charset="0"/>
              </a:rPr>
              <a:t>28</a:t>
            </a:r>
            <a:r>
              <a:rPr lang="en-US" sz="5400" b="1" baseline="30000">
                <a:latin typeface="Tw Cen MT" panose="020B0602020104020603" pitchFamily="34" charset="0"/>
              </a:rPr>
              <a:t>th</a:t>
            </a:r>
            <a:r>
              <a:rPr lang="en-US" sz="5400" b="1">
                <a:latin typeface="Tw Cen MT" panose="020B0602020104020603" pitchFamily="34" charset="0"/>
              </a:rPr>
              <a:t> Street Bridge Rehabilitation Project</a:t>
            </a:r>
            <a:endParaRPr lang="en-US" sz="3600">
              <a:latin typeface="Tw Cen MT" panose="020B0602020104020603" pitchFamily="34" charset="0"/>
            </a:endParaRPr>
          </a:p>
        </p:txBody>
      </p:sp>
      <p:sp>
        <p:nvSpPr>
          <p:cNvPr id="26" name="TextBox 25">
            <a:extLst>
              <a:ext uri="{FF2B5EF4-FFF2-40B4-BE49-F238E27FC236}">
                <a16:creationId xmlns:a16="http://schemas.microsoft.com/office/drawing/2014/main" id="{DC1DFE57-C4C4-4043-9D3D-FD572141D719}"/>
              </a:ext>
            </a:extLst>
          </p:cNvPr>
          <p:cNvSpPr txBox="1"/>
          <p:nvPr/>
        </p:nvSpPr>
        <p:spPr>
          <a:xfrm>
            <a:off x="11634651" y="113211"/>
            <a:ext cx="473118" cy="369332"/>
          </a:xfrm>
          <a:prstGeom prst="rect">
            <a:avLst/>
          </a:prstGeom>
          <a:solidFill>
            <a:schemeClr val="bg1"/>
          </a:solidFill>
        </p:spPr>
        <p:txBody>
          <a:bodyPr wrap="square" rtlCol="0">
            <a:spAutoFit/>
          </a:bodyPr>
          <a:lstStyle/>
          <a:p>
            <a:r>
              <a:rPr lang="en-US">
                <a:latin typeface="Tw Cen MT" panose="020B0602020104020603" pitchFamily="34" charset="0"/>
              </a:rPr>
              <a:t>15</a:t>
            </a:r>
          </a:p>
        </p:txBody>
      </p:sp>
      <p:grpSp>
        <p:nvGrpSpPr>
          <p:cNvPr id="6" name="Group 5">
            <a:extLst>
              <a:ext uri="{FF2B5EF4-FFF2-40B4-BE49-F238E27FC236}">
                <a16:creationId xmlns:a16="http://schemas.microsoft.com/office/drawing/2014/main" id="{28FB5364-3A81-4638-A1C2-257C89CEC645}"/>
              </a:ext>
            </a:extLst>
          </p:cNvPr>
          <p:cNvGrpSpPr/>
          <p:nvPr/>
        </p:nvGrpSpPr>
        <p:grpSpPr>
          <a:xfrm>
            <a:off x="8313086" y="4542653"/>
            <a:ext cx="3248770" cy="1162051"/>
            <a:chOff x="9486189" y="2472572"/>
            <a:chExt cx="3248770" cy="1162051"/>
          </a:xfrm>
        </p:grpSpPr>
        <p:sp>
          <p:nvSpPr>
            <p:cNvPr id="2" name="Oval 1">
              <a:extLst>
                <a:ext uri="{FF2B5EF4-FFF2-40B4-BE49-F238E27FC236}">
                  <a16:creationId xmlns:a16="http://schemas.microsoft.com/office/drawing/2014/main" id="{FFC9790C-C60F-43FF-A888-A3861684CA21}"/>
                </a:ext>
              </a:extLst>
            </p:cNvPr>
            <p:cNvSpPr/>
            <p:nvPr/>
          </p:nvSpPr>
          <p:spPr>
            <a:xfrm>
              <a:off x="9486189" y="2472572"/>
              <a:ext cx="1162051" cy="1162051"/>
            </a:xfrm>
            <a:prstGeom prst="ellipse">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C0191C3-AD67-4108-AB69-A2FFFCCAF4CB}"/>
                </a:ext>
              </a:extLst>
            </p:cNvPr>
            <p:cNvSpPr txBox="1"/>
            <p:nvPr/>
          </p:nvSpPr>
          <p:spPr>
            <a:xfrm>
              <a:off x="10782334" y="2745820"/>
              <a:ext cx="1952625" cy="615553"/>
            </a:xfrm>
            <a:prstGeom prst="rect">
              <a:avLst/>
            </a:prstGeom>
            <a:noFill/>
          </p:spPr>
          <p:txBody>
            <a:bodyPr wrap="square" lIns="91440" tIns="45720" rIns="91440" bIns="45720" anchor="t">
              <a:spAutoFit/>
            </a:bodyPr>
            <a:lstStyle/>
            <a:p>
              <a:r>
                <a:rPr lang="en-US" b="1" dirty="0">
                  <a:solidFill>
                    <a:schemeClr val="accent5"/>
                  </a:solidFill>
                  <a:latin typeface="Tw Cen MT"/>
                </a:rPr>
                <a:t>Erin </a:t>
              </a:r>
              <a:r>
                <a:rPr lang="en-US" b="1" dirty="0" err="1">
                  <a:solidFill>
                    <a:schemeClr val="accent5"/>
                  </a:solidFill>
                  <a:latin typeface="Tw Cen MT"/>
                </a:rPr>
                <a:t>Feichtner</a:t>
              </a:r>
              <a:r>
                <a:rPr lang="en-US" b="1" dirty="0">
                  <a:solidFill>
                    <a:schemeClr val="accent5"/>
                  </a:solidFill>
                  <a:latin typeface="Tw Cen MT"/>
                </a:rPr>
                <a:t>, P.E.</a:t>
              </a:r>
              <a:endParaRPr lang="en-US" b="1" dirty="0">
                <a:solidFill>
                  <a:schemeClr val="accent5"/>
                </a:solidFill>
                <a:latin typeface="Tw Cen MT" panose="020B0602020104020603" pitchFamily="34" charset="0"/>
              </a:endParaRPr>
            </a:p>
            <a:p>
              <a:r>
                <a:rPr lang="en-US" sz="1600" dirty="0">
                  <a:latin typeface="Tw Cen MT" panose="020B0602020104020603" pitchFamily="34" charset="0"/>
                </a:rPr>
                <a:t>Project Manager</a:t>
              </a:r>
            </a:p>
          </p:txBody>
        </p:sp>
      </p:grpSp>
      <p:sp>
        <p:nvSpPr>
          <p:cNvPr id="7" name="TextBox 6">
            <a:extLst>
              <a:ext uri="{FF2B5EF4-FFF2-40B4-BE49-F238E27FC236}">
                <a16:creationId xmlns:a16="http://schemas.microsoft.com/office/drawing/2014/main" id="{B156CEB1-9344-4AF6-8052-57D9AD0A03CF}"/>
              </a:ext>
            </a:extLst>
          </p:cNvPr>
          <p:cNvSpPr txBox="1"/>
          <p:nvPr/>
        </p:nvSpPr>
        <p:spPr>
          <a:xfrm>
            <a:off x="1084212" y="4538835"/>
            <a:ext cx="6526263" cy="1107996"/>
          </a:xfrm>
          <a:prstGeom prst="rect">
            <a:avLst/>
          </a:prstGeom>
          <a:noFill/>
        </p:spPr>
        <p:txBody>
          <a:bodyPr wrap="square" rtlCol="0">
            <a:spAutoFit/>
          </a:bodyPr>
          <a:lstStyle/>
          <a:p>
            <a:r>
              <a:rPr lang="en-US" sz="2200">
                <a:latin typeface="Tw Cen MT" panose="020B0602020104020603" pitchFamily="34" charset="0"/>
              </a:rPr>
              <a:t>The 28</a:t>
            </a:r>
            <a:r>
              <a:rPr lang="en-US" sz="2200" baseline="30000">
                <a:latin typeface="Tw Cen MT" panose="020B0602020104020603" pitchFamily="34" charset="0"/>
              </a:rPr>
              <a:t>th</a:t>
            </a:r>
            <a:r>
              <a:rPr lang="en-US" sz="2200">
                <a:latin typeface="Tw Cen MT" panose="020B0602020104020603" pitchFamily="34" charset="0"/>
              </a:rPr>
              <a:t> Street Bridge Rehabilitation Project aims to repair and extend the life of this historic truss while modernizing the entire bridge.</a:t>
            </a:r>
          </a:p>
        </p:txBody>
      </p:sp>
      <p:grpSp>
        <p:nvGrpSpPr>
          <p:cNvPr id="49" name="Group 48">
            <a:extLst>
              <a:ext uri="{FF2B5EF4-FFF2-40B4-BE49-F238E27FC236}">
                <a16:creationId xmlns:a16="http://schemas.microsoft.com/office/drawing/2014/main" id="{1300443F-5479-4D7A-9206-4DEF545AD93C}"/>
              </a:ext>
            </a:extLst>
          </p:cNvPr>
          <p:cNvGrpSpPr/>
          <p:nvPr/>
        </p:nvGrpSpPr>
        <p:grpSpPr>
          <a:xfrm>
            <a:off x="8143875" y="2153178"/>
            <a:ext cx="3963894" cy="2694465"/>
            <a:chOff x="8143875" y="2153178"/>
            <a:chExt cx="3963894" cy="2694465"/>
          </a:xfrm>
        </p:grpSpPr>
        <p:sp>
          <p:nvSpPr>
            <p:cNvPr id="48" name="Freeform: Shape 47">
              <a:extLst>
                <a:ext uri="{FF2B5EF4-FFF2-40B4-BE49-F238E27FC236}">
                  <a16:creationId xmlns:a16="http://schemas.microsoft.com/office/drawing/2014/main" id="{8072FE0B-CA20-49FB-B87A-D430E7AFDC30}"/>
                </a:ext>
              </a:extLst>
            </p:cNvPr>
            <p:cNvSpPr/>
            <p:nvPr/>
          </p:nvSpPr>
          <p:spPr>
            <a:xfrm>
              <a:off x="8296275" y="2286000"/>
              <a:ext cx="2495550" cy="1771650"/>
            </a:xfrm>
            <a:custGeom>
              <a:avLst/>
              <a:gdLst>
                <a:gd name="connsiteX0" fmla="*/ 9525 w 2495550"/>
                <a:gd name="connsiteY0" fmla="*/ 104775 h 1771650"/>
                <a:gd name="connsiteX1" fmla="*/ 95250 w 2495550"/>
                <a:gd name="connsiteY1" fmla="*/ 19050 h 1771650"/>
                <a:gd name="connsiteX2" fmla="*/ 2286000 w 2495550"/>
                <a:gd name="connsiteY2" fmla="*/ 0 h 1771650"/>
                <a:gd name="connsiteX3" fmla="*/ 2438400 w 2495550"/>
                <a:gd name="connsiteY3" fmla="*/ 19050 h 1771650"/>
                <a:gd name="connsiteX4" fmla="*/ 2476500 w 2495550"/>
                <a:gd name="connsiteY4" fmla="*/ 104775 h 1771650"/>
                <a:gd name="connsiteX5" fmla="*/ 2495550 w 2495550"/>
                <a:gd name="connsiteY5" fmla="*/ 238125 h 1771650"/>
                <a:gd name="connsiteX6" fmla="*/ 2486025 w 2495550"/>
                <a:gd name="connsiteY6" fmla="*/ 685800 h 1771650"/>
                <a:gd name="connsiteX7" fmla="*/ 2486025 w 2495550"/>
                <a:gd name="connsiteY7" fmla="*/ 885825 h 1771650"/>
                <a:gd name="connsiteX8" fmla="*/ 2495550 w 2495550"/>
                <a:gd name="connsiteY8" fmla="*/ 1009650 h 1771650"/>
                <a:gd name="connsiteX9" fmla="*/ 1914525 w 2495550"/>
                <a:gd name="connsiteY9" fmla="*/ 1000125 h 1771650"/>
                <a:gd name="connsiteX10" fmla="*/ 1695450 w 2495550"/>
                <a:gd name="connsiteY10" fmla="*/ 1066800 h 1771650"/>
                <a:gd name="connsiteX11" fmla="*/ 1666875 w 2495550"/>
                <a:gd name="connsiteY11" fmla="*/ 1209675 h 1771650"/>
                <a:gd name="connsiteX12" fmla="*/ 1676400 w 2495550"/>
                <a:gd name="connsiteY12" fmla="*/ 1543050 h 1771650"/>
                <a:gd name="connsiteX13" fmla="*/ 704850 w 2495550"/>
                <a:gd name="connsiteY13" fmla="*/ 1543050 h 1771650"/>
                <a:gd name="connsiteX14" fmla="*/ 381000 w 2495550"/>
                <a:gd name="connsiteY14" fmla="*/ 1771650 h 1771650"/>
                <a:gd name="connsiteX15" fmla="*/ 342900 w 2495550"/>
                <a:gd name="connsiteY15" fmla="*/ 1543050 h 1771650"/>
                <a:gd name="connsiteX16" fmla="*/ 76200 w 2495550"/>
                <a:gd name="connsiteY16" fmla="*/ 1495425 h 1771650"/>
                <a:gd name="connsiteX17" fmla="*/ 19050 w 2495550"/>
                <a:gd name="connsiteY17" fmla="*/ 1438275 h 1771650"/>
                <a:gd name="connsiteX18" fmla="*/ 9525 w 2495550"/>
                <a:gd name="connsiteY18" fmla="*/ 1295400 h 1771650"/>
                <a:gd name="connsiteX19" fmla="*/ 9525 w 2495550"/>
                <a:gd name="connsiteY19" fmla="*/ 1181100 h 1771650"/>
                <a:gd name="connsiteX20" fmla="*/ 0 w 2495550"/>
                <a:gd name="connsiteY20" fmla="*/ 400050 h 1771650"/>
                <a:gd name="connsiteX21" fmla="*/ 9525 w 2495550"/>
                <a:gd name="connsiteY21" fmla="*/ 104775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95550" h="1771650">
                  <a:moveTo>
                    <a:pt x="9525" y="104775"/>
                  </a:moveTo>
                  <a:lnTo>
                    <a:pt x="95250" y="19050"/>
                  </a:lnTo>
                  <a:lnTo>
                    <a:pt x="2286000" y="0"/>
                  </a:lnTo>
                  <a:lnTo>
                    <a:pt x="2438400" y="19050"/>
                  </a:lnTo>
                  <a:lnTo>
                    <a:pt x="2476500" y="104775"/>
                  </a:lnTo>
                  <a:lnTo>
                    <a:pt x="2495550" y="238125"/>
                  </a:lnTo>
                  <a:lnTo>
                    <a:pt x="2486025" y="685800"/>
                  </a:lnTo>
                  <a:lnTo>
                    <a:pt x="2486025" y="885825"/>
                  </a:lnTo>
                  <a:lnTo>
                    <a:pt x="2495550" y="1009650"/>
                  </a:lnTo>
                  <a:lnTo>
                    <a:pt x="1914525" y="1000125"/>
                  </a:lnTo>
                  <a:lnTo>
                    <a:pt x="1695450" y="1066800"/>
                  </a:lnTo>
                  <a:lnTo>
                    <a:pt x="1666875" y="1209675"/>
                  </a:lnTo>
                  <a:lnTo>
                    <a:pt x="1676400" y="1543050"/>
                  </a:lnTo>
                  <a:lnTo>
                    <a:pt x="704850" y="1543050"/>
                  </a:lnTo>
                  <a:lnTo>
                    <a:pt x="381000" y="1771650"/>
                  </a:lnTo>
                  <a:lnTo>
                    <a:pt x="342900" y="1543050"/>
                  </a:lnTo>
                  <a:lnTo>
                    <a:pt x="76200" y="1495425"/>
                  </a:lnTo>
                  <a:lnTo>
                    <a:pt x="19050" y="1438275"/>
                  </a:lnTo>
                  <a:lnTo>
                    <a:pt x="9525" y="1295400"/>
                  </a:lnTo>
                  <a:lnTo>
                    <a:pt x="9525" y="1181100"/>
                  </a:lnTo>
                  <a:lnTo>
                    <a:pt x="0" y="400050"/>
                  </a:lnTo>
                  <a:lnTo>
                    <a:pt x="9525" y="104775"/>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C47B35EE-6E30-4274-9BA7-F8B41FDD3DED}"/>
                </a:ext>
              </a:extLst>
            </p:cNvPr>
            <p:cNvPicPr>
              <a:picLocks noChangeAspect="1"/>
            </p:cNvPicPr>
            <p:nvPr/>
          </p:nvPicPr>
          <p:blipFill rotWithShape="1">
            <a:blip r:embed="rId5">
              <a:extLst>
                <a:ext uri="{28A0092B-C50C-407E-A947-70E740481C1C}">
                  <a14:useLocalDpi xmlns:a14="http://schemas.microsoft.com/office/drawing/2010/main" val="0"/>
                </a:ext>
              </a:extLst>
            </a:blip>
            <a:srcRect l="30588" t="34249" r="11612" b="26462"/>
            <a:stretch/>
          </p:blipFill>
          <p:spPr>
            <a:xfrm>
              <a:off x="8143875" y="2153178"/>
              <a:ext cx="3963894" cy="2694465"/>
            </a:xfrm>
            <a:prstGeom prst="rect">
              <a:avLst/>
            </a:prstGeom>
          </p:spPr>
        </p:pic>
        <p:sp>
          <p:nvSpPr>
            <p:cNvPr id="42" name="TextBox 41">
              <a:extLst>
                <a:ext uri="{FF2B5EF4-FFF2-40B4-BE49-F238E27FC236}">
                  <a16:creationId xmlns:a16="http://schemas.microsoft.com/office/drawing/2014/main" id="{431133A3-7C32-4351-B8F2-B3ED3A297772}"/>
                </a:ext>
              </a:extLst>
            </p:cNvPr>
            <p:cNvSpPr txBox="1"/>
            <p:nvPr/>
          </p:nvSpPr>
          <p:spPr>
            <a:xfrm>
              <a:off x="8343900" y="2297506"/>
              <a:ext cx="2562225" cy="1323439"/>
            </a:xfrm>
            <a:prstGeom prst="rect">
              <a:avLst/>
            </a:prstGeom>
            <a:noFill/>
          </p:spPr>
          <p:txBody>
            <a:bodyPr wrap="square" rtlCol="0">
              <a:spAutoFit/>
            </a:bodyPr>
            <a:lstStyle/>
            <a:p>
              <a:r>
                <a:rPr lang="en-US" sz="2000" b="1">
                  <a:latin typeface="Tw Cen MT" panose="020B0602020104020603" pitchFamily="34" charset="0"/>
                </a:rPr>
                <a:t>DOMI staff are here to answer your questions about this project.</a:t>
              </a:r>
            </a:p>
          </p:txBody>
        </p:sp>
      </p:grpSp>
      <p:sp>
        <p:nvSpPr>
          <p:cNvPr id="24" name="TextBox 23">
            <a:extLst>
              <a:ext uri="{FF2B5EF4-FFF2-40B4-BE49-F238E27FC236}">
                <a16:creationId xmlns:a16="http://schemas.microsoft.com/office/drawing/2014/main" id="{83707F80-E998-4528-ABE8-1318479E5035}"/>
              </a:ext>
            </a:extLst>
          </p:cNvPr>
          <p:cNvSpPr txBox="1"/>
          <p:nvPr/>
        </p:nvSpPr>
        <p:spPr>
          <a:xfrm>
            <a:off x="7610475" y="6088485"/>
            <a:ext cx="3498396" cy="476726"/>
          </a:xfrm>
          <a:prstGeom prst="roundRect">
            <a:avLst/>
          </a:prstGeom>
          <a:solidFill>
            <a:schemeClr val="bg1"/>
          </a:solidFill>
          <a:ln w="19050">
            <a:solidFill>
              <a:schemeClr val="tx1"/>
            </a:solidFill>
          </a:ln>
        </p:spPr>
        <p:txBody>
          <a:bodyPr wrap="square" rtlCol="0">
            <a:spAutoFit/>
          </a:bodyPr>
          <a:lstStyle/>
          <a:p>
            <a:r>
              <a:rPr lang="en-US" sz="2200" dirty="0">
                <a:latin typeface="Tw Cen MT" panose="020B0602020104020603" pitchFamily="34" charset="0"/>
                <a:hlinkClick r:id="rId6"/>
              </a:rPr>
              <a:t>Check Out the Engage Page</a:t>
            </a:r>
            <a:endParaRPr lang="en-US" sz="2200" dirty="0">
              <a:latin typeface="Tw Cen MT" panose="020B0602020104020603" pitchFamily="34" charset="0"/>
            </a:endParaRPr>
          </a:p>
        </p:txBody>
      </p:sp>
      <p:sp>
        <p:nvSpPr>
          <p:cNvPr id="25" name="Oval 24">
            <a:extLst>
              <a:ext uri="{FF2B5EF4-FFF2-40B4-BE49-F238E27FC236}">
                <a16:creationId xmlns:a16="http://schemas.microsoft.com/office/drawing/2014/main" id="{1430B0FA-8737-4543-BE93-6AAA814C1693}"/>
              </a:ext>
            </a:extLst>
          </p:cNvPr>
          <p:cNvSpPr/>
          <p:nvPr/>
        </p:nvSpPr>
        <p:spPr>
          <a:xfrm>
            <a:off x="10906125" y="5647122"/>
            <a:ext cx="1047750" cy="10477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4" descr="Mobility &amp; Infrastructure Seal Small">
            <a:extLst>
              <a:ext uri="{FF2B5EF4-FFF2-40B4-BE49-F238E27FC236}">
                <a16:creationId xmlns:a16="http://schemas.microsoft.com/office/drawing/2014/main" id="{D3E50940-C917-4E22-98F1-397FBC5F90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6125" y="5647122"/>
            <a:ext cx="1047750" cy="107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558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0104F45-EA9F-489B-A8AE-8D7BD4194CA0}"/>
              </a:ext>
            </a:extLst>
          </p:cNvPr>
          <p:cNvSpPr/>
          <p:nvPr/>
        </p:nvSpPr>
        <p:spPr>
          <a:xfrm>
            <a:off x="343035" y="250448"/>
            <a:ext cx="2016031" cy="20160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3FE6BDF-9B79-4E8D-AE37-3F1D30C70DC9}"/>
              </a:ext>
            </a:extLst>
          </p:cNvPr>
          <p:cNvGrpSpPr/>
          <p:nvPr/>
        </p:nvGrpSpPr>
        <p:grpSpPr>
          <a:xfrm>
            <a:off x="324763" y="565341"/>
            <a:ext cx="2052573" cy="1386244"/>
            <a:chOff x="228069" y="624114"/>
            <a:chExt cx="2052573" cy="1386244"/>
          </a:xfrm>
        </p:grpSpPr>
        <p:pic>
          <p:nvPicPr>
            <p:cNvPr id="21" name="Picture 20">
              <a:extLst>
                <a:ext uri="{FF2B5EF4-FFF2-40B4-BE49-F238E27FC236}">
                  <a16:creationId xmlns:a16="http://schemas.microsoft.com/office/drawing/2014/main" id="{D8D91AE0-EBB6-40BF-95D6-F75D2B724B98}"/>
                </a:ext>
              </a:extLst>
            </p:cNvPr>
            <p:cNvPicPr>
              <a:picLocks noChangeAspect="1"/>
            </p:cNvPicPr>
            <p:nvPr/>
          </p:nvPicPr>
          <p:blipFill rotWithShape="1">
            <a:blip r:embed="rId2"/>
            <a:srcRect l="14865" t="8714" r="15000" b="21857"/>
            <a:stretch/>
          </p:blipFill>
          <p:spPr>
            <a:xfrm>
              <a:off x="769102" y="904460"/>
              <a:ext cx="1117153" cy="1105898"/>
            </a:xfrm>
            <a:prstGeom prst="rect">
              <a:avLst/>
            </a:prstGeom>
          </p:spPr>
        </p:pic>
        <p:sp>
          <p:nvSpPr>
            <p:cNvPr id="22" name="Freeform: Shape 21">
              <a:extLst>
                <a:ext uri="{FF2B5EF4-FFF2-40B4-BE49-F238E27FC236}">
                  <a16:creationId xmlns:a16="http://schemas.microsoft.com/office/drawing/2014/main" id="{F38BDEBC-0D19-42BD-BE5C-8C25107DBA90}"/>
                </a:ext>
              </a:extLst>
            </p:cNvPr>
            <p:cNvSpPr/>
            <p:nvPr/>
          </p:nvSpPr>
          <p:spPr>
            <a:xfrm>
              <a:off x="513132" y="675310"/>
              <a:ext cx="1502402" cy="467559"/>
            </a:xfrm>
            <a:custGeom>
              <a:avLst/>
              <a:gdLst>
                <a:gd name="connsiteX0" fmla="*/ 458650 w 917300"/>
                <a:gd name="connsiteY0" fmla="*/ 0 h 285471"/>
                <a:gd name="connsiteX1" fmla="*/ 897762 w 917300"/>
                <a:gd name="connsiteY1" fmla="*/ 234716 h 285471"/>
                <a:gd name="connsiteX2" fmla="*/ 917300 w 917300"/>
                <a:gd name="connsiteY2" fmla="*/ 285471 h 285471"/>
                <a:gd name="connsiteX3" fmla="*/ 0 w 917300"/>
                <a:gd name="connsiteY3" fmla="*/ 285471 h 285471"/>
                <a:gd name="connsiteX4" fmla="*/ 19538 w 917300"/>
                <a:gd name="connsiteY4" fmla="*/ 234716 h 285471"/>
                <a:gd name="connsiteX5" fmla="*/ 458650 w 917300"/>
                <a:gd name="connsiteY5" fmla="*/ 0 h 28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300" h="285471">
                  <a:moveTo>
                    <a:pt x="458650" y="0"/>
                  </a:moveTo>
                  <a:cubicBezTo>
                    <a:pt x="656048" y="0"/>
                    <a:pt x="825416" y="96783"/>
                    <a:pt x="897762" y="234716"/>
                  </a:cubicBezTo>
                  <a:lnTo>
                    <a:pt x="917300" y="285471"/>
                  </a:lnTo>
                  <a:lnTo>
                    <a:pt x="0" y="285471"/>
                  </a:lnTo>
                  <a:lnTo>
                    <a:pt x="19538" y="234716"/>
                  </a:lnTo>
                  <a:cubicBezTo>
                    <a:pt x="91884" y="96783"/>
                    <a:pt x="261252" y="0"/>
                    <a:pt x="458650" y="0"/>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 name="Picture 22">
              <a:extLst>
                <a:ext uri="{FF2B5EF4-FFF2-40B4-BE49-F238E27FC236}">
                  <a16:creationId xmlns:a16="http://schemas.microsoft.com/office/drawing/2014/main" id="{61E04150-C7A6-49DC-B6BE-4B855F1F310D}"/>
                </a:ext>
              </a:extLst>
            </p:cNvPr>
            <p:cNvPicPr>
              <a:picLocks noChangeAspect="1"/>
            </p:cNvPicPr>
            <p:nvPr/>
          </p:nvPicPr>
          <p:blipFill rotWithShape="1">
            <a:blip r:embed="rId3"/>
            <a:srcRect t="21217" b="35714"/>
            <a:stretch/>
          </p:blipFill>
          <p:spPr>
            <a:xfrm>
              <a:off x="228069" y="624114"/>
              <a:ext cx="2052573" cy="884019"/>
            </a:xfrm>
            <a:prstGeom prst="rect">
              <a:avLst/>
            </a:prstGeom>
          </p:spPr>
        </p:pic>
      </p:grpSp>
      <p:sp>
        <p:nvSpPr>
          <p:cNvPr id="18" name="Rectangle 17">
            <a:extLst>
              <a:ext uri="{FF2B5EF4-FFF2-40B4-BE49-F238E27FC236}">
                <a16:creationId xmlns:a16="http://schemas.microsoft.com/office/drawing/2014/main" id="{B24F70E0-43FF-4658-8C16-024681D16C39}"/>
              </a:ext>
            </a:extLst>
          </p:cNvPr>
          <p:cNvSpPr/>
          <p:nvPr/>
        </p:nvSpPr>
        <p:spPr>
          <a:xfrm>
            <a:off x="2579636" y="256032"/>
            <a:ext cx="8756021" cy="1754326"/>
          </a:xfrm>
          <a:prstGeom prst="rect">
            <a:avLst/>
          </a:prstGeom>
        </p:spPr>
        <p:txBody>
          <a:bodyPr wrap="square">
            <a:spAutoFit/>
          </a:bodyPr>
          <a:lstStyle/>
          <a:p>
            <a:r>
              <a:rPr lang="en-US" sz="5400" b="1">
                <a:latin typeface="Tw Cen MT" panose="020B0602020104020603" pitchFamily="34" charset="0"/>
              </a:rPr>
              <a:t>28</a:t>
            </a:r>
            <a:r>
              <a:rPr lang="en-US" sz="5400" b="1" baseline="30000">
                <a:latin typeface="Tw Cen MT" panose="020B0602020104020603" pitchFamily="34" charset="0"/>
              </a:rPr>
              <a:t>th</a:t>
            </a:r>
            <a:r>
              <a:rPr lang="en-US" sz="5400" b="1">
                <a:latin typeface="Tw Cen MT" panose="020B0602020104020603" pitchFamily="34" charset="0"/>
              </a:rPr>
              <a:t> Street Bridge Rehabilitation Project</a:t>
            </a:r>
            <a:endParaRPr lang="en-US" sz="3600">
              <a:latin typeface="Tw Cen MT" panose="020B0602020104020603" pitchFamily="34" charset="0"/>
            </a:endParaRPr>
          </a:p>
        </p:txBody>
      </p:sp>
      <p:sp>
        <p:nvSpPr>
          <p:cNvPr id="26" name="TextBox 25">
            <a:extLst>
              <a:ext uri="{FF2B5EF4-FFF2-40B4-BE49-F238E27FC236}">
                <a16:creationId xmlns:a16="http://schemas.microsoft.com/office/drawing/2014/main" id="{DC1DFE57-C4C4-4043-9D3D-FD572141D719}"/>
              </a:ext>
            </a:extLst>
          </p:cNvPr>
          <p:cNvSpPr txBox="1"/>
          <p:nvPr/>
        </p:nvSpPr>
        <p:spPr>
          <a:xfrm>
            <a:off x="11634651" y="113211"/>
            <a:ext cx="473118" cy="369332"/>
          </a:xfrm>
          <a:prstGeom prst="rect">
            <a:avLst/>
          </a:prstGeom>
          <a:solidFill>
            <a:schemeClr val="bg1"/>
          </a:solidFill>
        </p:spPr>
        <p:txBody>
          <a:bodyPr wrap="square" rtlCol="0">
            <a:spAutoFit/>
          </a:bodyPr>
          <a:lstStyle/>
          <a:p>
            <a:r>
              <a:rPr lang="en-US">
                <a:latin typeface="Tw Cen MT" panose="020B0602020104020603" pitchFamily="34" charset="0"/>
              </a:rPr>
              <a:t>15</a:t>
            </a:r>
          </a:p>
        </p:txBody>
      </p:sp>
      <p:cxnSp>
        <p:nvCxnSpPr>
          <p:cNvPr id="25" name="Straight Connector 24">
            <a:extLst>
              <a:ext uri="{FF2B5EF4-FFF2-40B4-BE49-F238E27FC236}">
                <a16:creationId xmlns:a16="http://schemas.microsoft.com/office/drawing/2014/main" id="{56660C1D-B73D-4E71-8923-58E5E4BB3050}"/>
              </a:ext>
            </a:extLst>
          </p:cNvPr>
          <p:cNvCxnSpPr>
            <a:cxnSpLocks/>
            <a:stCxn id="27" idx="2"/>
          </p:cNvCxnSpPr>
          <p:nvPr/>
        </p:nvCxnSpPr>
        <p:spPr>
          <a:xfrm>
            <a:off x="8899783" y="3092959"/>
            <a:ext cx="0" cy="3618926"/>
          </a:xfrm>
          <a:prstGeom prst="line">
            <a:avLst/>
          </a:prstGeom>
          <a:ln w="50800">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71F0AA5F-23E2-47BD-9EBB-8373C1B01007}"/>
              </a:ext>
            </a:extLst>
          </p:cNvPr>
          <p:cNvPicPr>
            <a:picLocks noChangeAspect="1"/>
          </p:cNvPicPr>
          <p:nvPr/>
        </p:nvPicPr>
        <p:blipFill rotWithShape="1">
          <a:blip r:embed="rId4"/>
          <a:srcRect l="11142" t="9143" r="9858" b="21286"/>
          <a:stretch/>
        </p:blipFill>
        <p:spPr>
          <a:xfrm>
            <a:off x="8396968" y="2207350"/>
            <a:ext cx="1005630" cy="885609"/>
          </a:xfrm>
          <a:prstGeom prst="rect">
            <a:avLst/>
          </a:prstGeom>
        </p:spPr>
      </p:pic>
      <p:sp>
        <p:nvSpPr>
          <p:cNvPr id="29" name="TextBox 28">
            <a:extLst>
              <a:ext uri="{FF2B5EF4-FFF2-40B4-BE49-F238E27FC236}">
                <a16:creationId xmlns:a16="http://schemas.microsoft.com/office/drawing/2014/main" id="{AC4AD216-E178-4A66-BB89-92672B4290D9}"/>
              </a:ext>
            </a:extLst>
          </p:cNvPr>
          <p:cNvSpPr txBox="1"/>
          <p:nvPr/>
        </p:nvSpPr>
        <p:spPr>
          <a:xfrm>
            <a:off x="9346880" y="2391428"/>
            <a:ext cx="1731685" cy="523220"/>
          </a:xfrm>
          <a:prstGeom prst="rect">
            <a:avLst/>
          </a:prstGeom>
          <a:noFill/>
        </p:spPr>
        <p:txBody>
          <a:bodyPr wrap="square" rtlCol="0">
            <a:spAutoFit/>
          </a:bodyPr>
          <a:lstStyle/>
          <a:p>
            <a:r>
              <a:rPr lang="en-US" sz="2800" b="1">
                <a:latin typeface="Tw Cen MT" panose="020B0602020104020603" pitchFamily="34" charset="0"/>
              </a:rPr>
              <a:t>Timeline</a:t>
            </a:r>
          </a:p>
        </p:txBody>
      </p:sp>
      <p:grpSp>
        <p:nvGrpSpPr>
          <p:cNvPr id="30" name="Group 29">
            <a:extLst>
              <a:ext uri="{FF2B5EF4-FFF2-40B4-BE49-F238E27FC236}">
                <a16:creationId xmlns:a16="http://schemas.microsoft.com/office/drawing/2014/main" id="{D1DF9494-1667-42F3-8DF5-178B2DA20EA4}"/>
              </a:ext>
            </a:extLst>
          </p:cNvPr>
          <p:cNvGrpSpPr/>
          <p:nvPr/>
        </p:nvGrpSpPr>
        <p:grpSpPr>
          <a:xfrm>
            <a:off x="9127186" y="3089737"/>
            <a:ext cx="2507465" cy="1149657"/>
            <a:chOff x="9135217" y="3676949"/>
            <a:chExt cx="2507465" cy="1149657"/>
          </a:xfrm>
        </p:grpSpPr>
        <p:sp>
          <p:nvSpPr>
            <p:cNvPr id="77" name="Rectangle: Rounded Corners 76">
              <a:extLst>
                <a:ext uri="{FF2B5EF4-FFF2-40B4-BE49-F238E27FC236}">
                  <a16:creationId xmlns:a16="http://schemas.microsoft.com/office/drawing/2014/main" id="{0AD4C7B5-E3BA-4FA5-B5D1-94F6CE03E471}"/>
                </a:ext>
              </a:extLst>
            </p:cNvPr>
            <p:cNvSpPr/>
            <p:nvPr/>
          </p:nvSpPr>
          <p:spPr>
            <a:xfrm>
              <a:off x="9330342" y="3768499"/>
              <a:ext cx="2312340" cy="1058107"/>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FF467BAB-C3DC-4462-B1CB-E0B4EBB266EA}"/>
                </a:ext>
              </a:extLst>
            </p:cNvPr>
            <p:cNvGrpSpPr/>
            <p:nvPr/>
          </p:nvGrpSpPr>
          <p:grpSpPr>
            <a:xfrm>
              <a:off x="9135217" y="3676949"/>
              <a:ext cx="480139" cy="482600"/>
              <a:chOff x="9079005" y="4089325"/>
              <a:chExt cx="480139" cy="482600"/>
            </a:xfrm>
          </p:grpSpPr>
          <p:sp>
            <p:nvSpPr>
              <p:cNvPr id="80" name="Rectangle: Rounded Corners 79">
                <a:extLst>
                  <a:ext uri="{FF2B5EF4-FFF2-40B4-BE49-F238E27FC236}">
                    <a16:creationId xmlns:a16="http://schemas.microsoft.com/office/drawing/2014/main" id="{566FFB17-9A54-4CBE-9F21-016D58C660C3}"/>
                  </a:ext>
                </a:extLst>
              </p:cNvPr>
              <p:cNvSpPr/>
              <p:nvPr/>
            </p:nvSpPr>
            <p:spPr>
              <a:xfrm>
                <a:off x="9098664" y="4089325"/>
                <a:ext cx="460480"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a:extLst>
                  <a:ext uri="{FF2B5EF4-FFF2-40B4-BE49-F238E27FC236}">
                    <a16:creationId xmlns:a16="http://schemas.microsoft.com/office/drawing/2014/main" id="{F6F626DF-67C0-4BE2-B16B-C16EEBDA576E}"/>
                  </a:ext>
                </a:extLst>
              </p:cNvPr>
              <p:cNvPicPr>
                <a:picLocks noChangeAspect="1"/>
              </p:cNvPicPr>
              <p:nvPr/>
            </p:nvPicPr>
            <p:blipFill rotWithShape="1">
              <a:blip r:embed="rId5"/>
              <a:srcRect l="6429" r="7505" b="14429"/>
              <a:stretch/>
            </p:blipFill>
            <p:spPr>
              <a:xfrm>
                <a:off x="9079005" y="4101800"/>
                <a:ext cx="458875" cy="456240"/>
              </a:xfrm>
              <a:prstGeom prst="rect">
                <a:avLst/>
              </a:prstGeom>
            </p:spPr>
          </p:pic>
        </p:grpSp>
        <p:sp>
          <p:nvSpPr>
            <p:cNvPr id="79" name="TextBox 78">
              <a:extLst>
                <a:ext uri="{FF2B5EF4-FFF2-40B4-BE49-F238E27FC236}">
                  <a16:creationId xmlns:a16="http://schemas.microsoft.com/office/drawing/2014/main" id="{6135B360-CCA6-44F7-9A49-A031F585465A}"/>
                </a:ext>
              </a:extLst>
            </p:cNvPr>
            <p:cNvSpPr txBox="1"/>
            <p:nvPr/>
          </p:nvSpPr>
          <p:spPr>
            <a:xfrm>
              <a:off x="9570932" y="3812456"/>
              <a:ext cx="2008217" cy="992579"/>
            </a:xfrm>
            <a:prstGeom prst="rect">
              <a:avLst/>
            </a:prstGeom>
            <a:noFill/>
          </p:spPr>
          <p:txBody>
            <a:bodyPr wrap="square" rtlCol="0">
              <a:spAutoFit/>
            </a:bodyPr>
            <a:lstStyle/>
            <a:p>
              <a:r>
                <a:rPr lang="en-US" sz="1050">
                  <a:latin typeface="Tw Cen MT" panose="020B0602020104020603" pitchFamily="34" charset="0"/>
                </a:rPr>
                <a:t>Preliminary Engineering</a:t>
              </a:r>
            </a:p>
            <a:p>
              <a:pPr marL="171450" indent="-171450">
                <a:buFont typeface="Arial" panose="020B0604020202020204" pitchFamily="34" charset="0"/>
                <a:buChar char="•"/>
              </a:pPr>
              <a:r>
                <a:rPr lang="en-US" sz="800">
                  <a:latin typeface="Tw Cen MT" panose="020B0602020104020603" pitchFamily="34" charset="0"/>
                </a:rPr>
                <a:t>Site Survey</a:t>
              </a:r>
            </a:p>
            <a:p>
              <a:pPr marL="171450" indent="-171450">
                <a:buFont typeface="Arial" panose="020B0604020202020204" pitchFamily="34" charset="0"/>
                <a:buChar char="•"/>
              </a:pPr>
              <a:r>
                <a:rPr lang="en-US" sz="800">
                  <a:latin typeface="Tw Cen MT" panose="020B0602020104020603" pitchFamily="34" charset="0"/>
                </a:rPr>
                <a:t>Inspection</a:t>
              </a:r>
            </a:p>
            <a:p>
              <a:pPr marL="171450" indent="-171450">
                <a:buFont typeface="Arial" panose="020B0604020202020204" pitchFamily="34" charset="0"/>
                <a:buChar char="•"/>
              </a:pPr>
              <a:r>
                <a:rPr lang="en-US" sz="800">
                  <a:latin typeface="Tw Cen MT" panose="020B0602020104020603" pitchFamily="34" charset="0"/>
                </a:rPr>
                <a:t>Traffic Analysis</a:t>
              </a:r>
            </a:p>
            <a:p>
              <a:pPr marL="171450" indent="-171450">
                <a:buFont typeface="Arial" panose="020B0604020202020204" pitchFamily="34" charset="0"/>
                <a:buChar char="•"/>
              </a:pPr>
              <a:r>
                <a:rPr lang="en-US" sz="800">
                  <a:latin typeface="Tw Cen MT" panose="020B0602020104020603" pitchFamily="34" charset="0"/>
                </a:rPr>
                <a:t>“Purpose &amp; Need”</a:t>
              </a:r>
            </a:p>
            <a:p>
              <a:pPr marL="171450" indent="-171450">
                <a:buFont typeface="Arial" panose="020B0604020202020204" pitchFamily="34" charset="0"/>
                <a:buChar char="•"/>
              </a:pPr>
              <a:r>
                <a:rPr lang="en-US" sz="800">
                  <a:latin typeface="Tw Cen MT" panose="020B0602020104020603" pitchFamily="34" charset="0"/>
                </a:rPr>
                <a:t>Historic Bridge Rehab Analysis</a:t>
              </a:r>
            </a:p>
            <a:p>
              <a:pPr marL="171450" indent="-171450">
                <a:buFont typeface="Arial" panose="020B0604020202020204" pitchFamily="34" charset="0"/>
                <a:buChar char="•"/>
              </a:pPr>
              <a:r>
                <a:rPr lang="en-US" sz="800">
                  <a:latin typeface="Tw Cen MT" panose="020B0602020104020603" pitchFamily="34" charset="0"/>
                </a:rPr>
                <a:t>Line and Grade</a:t>
              </a:r>
            </a:p>
          </p:txBody>
        </p:sp>
      </p:grpSp>
      <p:grpSp>
        <p:nvGrpSpPr>
          <p:cNvPr id="33" name="Group 32">
            <a:extLst>
              <a:ext uri="{FF2B5EF4-FFF2-40B4-BE49-F238E27FC236}">
                <a16:creationId xmlns:a16="http://schemas.microsoft.com/office/drawing/2014/main" id="{BEF2AA25-3F98-40C4-9174-A36766365B67}"/>
              </a:ext>
            </a:extLst>
          </p:cNvPr>
          <p:cNvGrpSpPr/>
          <p:nvPr/>
        </p:nvGrpSpPr>
        <p:grpSpPr>
          <a:xfrm>
            <a:off x="9111656" y="5573098"/>
            <a:ext cx="1465218" cy="503120"/>
            <a:chOff x="9105977" y="5165410"/>
            <a:chExt cx="1465218" cy="503120"/>
          </a:xfrm>
        </p:grpSpPr>
        <p:grpSp>
          <p:nvGrpSpPr>
            <p:cNvPr id="61" name="Group 60">
              <a:extLst>
                <a:ext uri="{FF2B5EF4-FFF2-40B4-BE49-F238E27FC236}">
                  <a16:creationId xmlns:a16="http://schemas.microsoft.com/office/drawing/2014/main" id="{044A3544-0E80-433C-8F50-A4DB054941B3}"/>
                </a:ext>
              </a:extLst>
            </p:cNvPr>
            <p:cNvGrpSpPr/>
            <p:nvPr/>
          </p:nvGrpSpPr>
          <p:grpSpPr>
            <a:xfrm>
              <a:off x="9330342" y="5257438"/>
              <a:ext cx="1240853" cy="326198"/>
              <a:chOff x="9330342" y="3768500"/>
              <a:chExt cx="1240853" cy="326198"/>
            </a:xfrm>
          </p:grpSpPr>
          <p:sp>
            <p:nvSpPr>
              <p:cNvPr id="65" name="Rectangle: Rounded Corners 64">
                <a:extLst>
                  <a:ext uri="{FF2B5EF4-FFF2-40B4-BE49-F238E27FC236}">
                    <a16:creationId xmlns:a16="http://schemas.microsoft.com/office/drawing/2014/main" id="{558A6B7B-12D9-4107-ADD6-63836831A017}"/>
                  </a:ext>
                </a:extLst>
              </p:cNvPr>
              <p:cNvSpPr/>
              <p:nvPr/>
            </p:nvSpPr>
            <p:spPr>
              <a:xfrm>
                <a:off x="9330342" y="3768500"/>
                <a:ext cx="1118305" cy="326198"/>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67FBA55B-4E0F-46B0-89B8-496A536DC1AA}"/>
                  </a:ext>
                </a:extLst>
              </p:cNvPr>
              <p:cNvSpPr txBox="1"/>
              <p:nvPr/>
            </p:nvSpPr>
            <p:spPr>
              <a:xfrm>
                <a:off x="9570932" y="3812456"/>
                <a:ext cx="1000263" cy="253916"/>
              </a:xfrm>
              <a:prstGeom prst="rect">
                <a:avLst/>
              </a:prstGeom>
              <a:noFill/>
            </p:spPr>
            <p:txBody>
              <a:bodyPr wrap="square" rtlCol="0">
                <a:spAutoFit/>
              </a:bodyPr>
              <a:lstStyle/>
              <a:p>
                <a:r>
                  <a:rPr lang="en-US" sz="1050">
                    <a:latin typeface="Tw Cen MT" panose="020B0602020104020603" pitchFamily="34" charset="0"/>
                  </a:rPr>
                  <a:t>Final Design</a:t>
                </a:r>
              </a:p>
            </p:txBody>
          </p:sp>
        </p:grpSp>
        <p:grpSp>
          <p:nvGrpSpPr>
            <p:cNvPr id="62" name="Group 61">
              <a:extLst>
                <a:ext uri="{FF2B5EF4-FFF2-40B4-BE49-F238E27FC236}">
                  <a16:creationId xmlns:a16="http://schemas.microsoft.com/office/drawing/2014/main" id="{11A23235-B113-446F-8FC6-DFD30FAC1FB6}"/>
                </a:ext>
              </a:extLst>
            </p:cNvPr>
            <p:cNvGrpSpPr/>
            <p:nvPr/>
          </p:nvGrpSpPr>
          <p:grpSpPr>
            <a:xfrm>
              <a:off x="9105977" y="5165410"/>
              <a:ext cx="509379" cy="503120"/>
              <a:chOff x="9073399" y="5146907"/>
              <a:chExt cx="509379" cy="503120"/>
            </a:xfrm>
          </p:grpSpPr>
          <p:sp>
            <p:nvSpPr>
              <p:cNvPr id="63" name="Rectangle: Rounded Corners 62">
                <a:extLst>
                  <a:ext uri="{FF2B5EF4-FFF2-40B4-BE49-F238E27FC236}">
                    <a16:creationId xmlns:a16="http://schemas.microsoft.com/office/drawing/2014/main" id="{812C9BDB-0178-445F-BDA2-045616F53DC9}"/>
                  </a:ext>
                </a:extLst>
              </p:cNvPr>
              <p:cNvSpPr/>
              <p:nvPr/>
            </p:nvSpPr>
            <p:spPr>
              <a:xfrm>
                <a:off x="9110452" y="5167427"/>
                <a:ext cx="472326"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6D984CA5-A0D5-4060-AE9F-548A79A417D3}"/>
                  </a:ext>
                </a:extLst>
              </p:cNvPr>
              <p:cNvPicPr>
                <a:picLocks noChangeAspect="1"/>
              </p:cNvPicPr>
              <p:nvPr/>
            </p:nvPicPr>
            <p:blipFill rotWithShape="1">
              <a:blip r:embed="rId6"/>
              <a:srcRect l="10036" t="5808" r="11200" b="19567"/>
              <a:stretch/>
            </p:blipFill>
            <p:spPr>
              <a:xfrm>
                <a:off x="9073399" y="5146907"/>
                <a:ext cx="509379" cy="482601"/>
              </a:xfrm>
              <a:prstGeom prst="rect">
                <a:avLst/>
              </a:prstGeom>
            </p:spPr>
          </p:pic>
        </p:grpSp>
      </p:grpSp>
      <p:grpSp>
        <p:nvGrpSpPr>
          <p:cNvPr id="35" name="Group 34">
            <a:extLst>
              <a:ext uri="{FF2B5EF4-FFF2-40B4-BE49-F238E27FC236}">
                <a16:creationId xmlns:a16="http://schemas.microsoft.com/office/drawing/2014/main" id="{A643B46C-5F10-4CE2-B60C-C173FF9E91D1}"/>
              </a:ext>
            </a:extLst>
          </p:cNvPr>
          <p:cNvGrpSpPr/>
          <p:nvPr/>
        </p:nvGrpSpPr>
        <p:grpSpPr>
          <a:xfrm>
            <a:off x="9102325" y="6088786"/>
            <a:ext cx="1352002" cy="503120"/>
            <a:chOff x="9105977" y="5165410"/>
            <a:chExt cx="1352002" cy="503120"/>
          </a:xfrm>
        </p:grpSpPr>
        <p:grpSp>
          <p:nvGrpSpPr>
            <p:cNvPr id="55" name="Group 54">
              <a:extLst>
                <a:ext uri="{FF2B5EF4-FFF2-40B4-BE49-F238E27FC236}">
                  <a16:creationId xmlns:a16="http://schemas.microsoft.com/office/drawing/2014/main" id="{A6C8A3E8-9174-4BA5-87AD-F08D1C92168F}"/>
                </a:ext>
              </a:extLst>
            </p:cNvPr>
            <p:cNvGrpSpPr/>
            <p:nvPr/>
          </p:nvGrpSpPr>
          <p:grpSpPr>
            <a:xfrm>
              <a:off x="9330343" y="5257438"/>
              <a:ext cx="1127636" cy="326198"/>
              <a:chOff x="9330343" y="3768500"/>
              <a:chExt cx="1127636" cy="326198"/>
            </a:xfrm>
          </p:grpSpPr>
          <p:sp>
            <p:nvSpPr>
              <p:cNvPr id="59" name="Rectangle: Rounded Corners 58">
                <a:extLst>
                  <a:ext uri="{FF2B5EF4-FFF2-40B4-BE49-F238E27FC236}">
                    <a16:creationId xmlns:a16="http://schemas.microsoft.com/office/drawing/2014/main" id="{EC42431C-3604-4003-A20A-7E0817340D13}"/>
                  </a:ext>
                </a:extLst>
              </p:cNvPr>
              <p:cNvSpPr/>
              <p:nvPr/>
            </p:nvSpPr>
            <p:spPr>
              <a:xfrm>
                <a:off x="9330343" y="3768500"/>
                <a:ext cx="1118306" cy="326198"/>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5472BC33-E97F-41E3-950B-EA403010AC28}"/>
                  </a:ext>
                </a:extLst>
              </p:cNvPr>
              <p:cNvSpPr txBox="1"/>
              <p:nvPr/>
            </p:nvSpPr>
            <p:spPr>
              <a:xfrm>
                <a:off x="9570933" y="3812456"/>
                <a:ext cx="887046" cy="253916"/>
              </a:xfrm>
              <a:prstGeom prst="rect">
                <a:avLst/>
              </a:prstGeom>
              <a:noFill/>
            </p:spPr>
            <p:txBody>
              <a:bodyPr wrap="square" rtlCol="0">
                <a:spAutoFit/>
              </a:bodyPr>
              <a:lstStyle/>
              <a:p>
                <a:r>
                  <a:rPr lang="en-US" sz="1050">
                    <a:latin typeface="Tw Cen MT" panose="020B0602020104020603" pitchFamily="34" charset="0"/>
                  </a:rPr>
                  <a:t>Construction</a:t>
                </a:r>
              </a:p>
            </p:txBody>
          </p:sp>
        </p:grpSp>
        <p:grpSp>
          <p:nvGrpSpPr>
            <p:cNvPr id="56" name="Group 55">
              <a:extLst>
                <a:ext uri="{FF2B5EF4-FFF2-40B4-BE49-F238E27FC236}">
                  <a16:creationId xmlns:a16="http://schemas.microsoft.com/office/drawing/2014/main" id="{CC514D89-CC96-4E00-9BDC-E70A9847D4A1}"/>
                </a:ext>
              </a:extLst>
            </p:cNvPr>
            <p:cNvGrpSpPr/>
            <p:nvPr/>
          </p:nvGrpSpPr>
          <p:grpSpPr>
            <a:xfrm>
              <a:off x="9105977" y="5165410"/>
              <a:ext cx="509379" cy="503120"/>
              <a:chOff x="9073399" y="5146907"/>
              <a:chExt cx="509379" cy="503120"/>
            </a:xfrm>
          </p:grpSpPr>
          <p:sp>
            <p:nvSpPr>
              <p:cNvPr id="57" name="Rectangle: Rounded Corners 56">
                <a:extLst>
                  <a:ext uri="{FF2B5EF4-FFF2-40B4-BE49-F238E27FC236}">
                    <a16:creationId xmlns:a16="http://schemas.microsoft.com/office/drawing/2014/main" id="{640258B1-DFAB-4A6E-B22D-2DA9410548EC}"/>
                  </a:ext>
                </a:extLst>
              </p:cNvPr>
              <p:cNvSpPr/>
              <p:nvPr/>
            </p:nvSpPr>
            <p:spPr>
              <a:xfrm>
                <a:off x="9110452" y="5167427"/>
                <a:ext cx="472326"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ABDDB307-38A5-451C-8F0D-8F1F4C52E025}"/>
                  </a:ext>
                </a:extLst>
              </p:cNvPr>
              <p:cNvPicPr>
                <a:picLocks noChangeAspect="1"/>
              </p:cNvPicPr>
              <p:nvPr/>
            </p:nvPicPr>
            <p:blipFill rotWithShape="1">
              <a:blip r:embed="rId6"/>
              <a:srcRect l="10036" t="5808" r="11200" b="19567"/>
              <a:stretch/>
            </p:blipFill>
            <p:spPr>
              <a:xfrm>
                <a:off x="9073399" y="5146907"/>
                <a:ext cx="509379" cy="482601"/>
              </a:xfrm>
              <a:prstGeom prst="rect">
                <a:avLst/>
              </a:prstGeom>
            </p:spPr>
          </p:pic>
        </p:grpSp>
      </p:grpSp>
      <p:grpSp>
        <p:nvGrpSpPr>
          <p:cNvPr id="36" name="Group 35">
            <a:extLst>
              <a:ext uri="{FF2B5EF4-FFF2-40B4-BE49-F238E27FC236}">
                <a16:creationId xmlns:a16="http://schemas.microsoft.com/office/drawing/2014/main" id="{DB149559-7B49-4B9B-BFB1-82481C33FBC1}"/>
              </a:ext>
            </a:extLst>
          </p:cNvPr>
          <p:cNvGrpSpPr/>
          <p:nvPr/>
        </p:nvGrpSpPr>
        <p:grpSpPr>
          <a:xfrm>
            <a:off x="9112407" y="4331606"/>
            <a:ext cx="2353749" cy="1158472"/>
            <a:chOff x="9098697" y="4894410"/>
            <a:chExt cx="2353749" cy="1158472"/>
          </a:xfrm>
        </p:grpSpPr>
        <p:grpSp>
          <p:nvGrpSpPr>
            <p:cNvPr id="44" name="Group 43">
              <a:extLst>
                <a:ext uri="{FF2B5EF4-FFF2-40B4-BE49-F238E27FC236}">
                  <a16:creationId xmlns:a16="http://schemas.microsoft.com/office/drawing/2014/main" id="{8B3F4B92-1FC5-4D28-8C4E-1D9E1759E489}"/>
                </a:ext>
              </a:extLst>
            </p:cNvPr>
            <p:cNvGrpSpPr/>
            <p:nvPr/>
          </p:nvGrpSpPr>
          <p:grpSpPr>
            <a:xfrm>
              <a:off x="9322311" y="4995827"/>
              <a:ext cx="2130135" cy="1057055"/>
              <a:chOff x="9330342" y="3768499"/>
              <a:chExt cx="2130135" cy="1057055"/>
            </a:xfrm>
          </p:grpSpPr>
          <p:sp>
            <p:nvSpPr>
              <p:cNvPr id="53" name="Rectangle: Rounded Corners 52">
                <a:extLst>
                  <a:ext uri="{FF2B5EF4-FFF2-40B4-BE49-F238E27FC236}">
                    <a16:creationId xmlns:a16="http://schemas.microsoft.com/office/drawing/2014/main" id="{973E7BD4-325B-4252-8D64-44865EC9F56D}"/>
                  </a:ext>
                </a:extLst>
              </p:cNvPr>
              <p:cNvSpPr/>
              <p:nvPr/>
            </p:nvSpPr>
            <p:spPr>
              <a:xfrm>
                <a:off x="9330342" y="3768499"/>
                <a:ext cx="2008217" cy="1057055"/>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6FA9BB4B-9B94-4761-957D-1B131C155121}"/>
                  </a:ext>
                </a:extLst>
              </p:cNvPr>
              <p:cNvSpPr txBox="1"/>
              <p:nvPr/>
            </p:nvSpPr>
            <p:spPr>
              <a:xfrm>
                <a:off x="9570932" y="3812456"/>
                <a:ext cx="1889545" cy="992579"/>
              </a:xfrm>
              <a:prstGeom prst="rect">
                <a:avLst/>
              </a:prstGeom>
              <a:noFill/>
            </p:spPr>
            <p:txBody>
              <a:bodyPr wrap="square" rtlCol="0">
                <a:spAutoFit/>
              </a:bodyPr>
              <a:lstStyle/>
              <a:p>
                <a:r>
                  <a:rPr lang="en-US" sz="1050">
                    <a:latin typeface="Tw Cen MT" panose="020B0602020104020603" pitchFamily="34" charset="0"/>
                  </a:rPr>
                  <a:t>Preliminary Engineering</a:t>
                </a:r>
              </a:p>
              <a:p>
                <a:pPr marL="171450" indent="-171450">
                  <a:buFont typeface="Arial" panose="020B0604020202020204" pitchFamily="34" charset="0"/>
                  <a:buChar char="•"/>
                </a:pPr>
                <a:r>
                  <a:rPr lang="en-US" sz="800">
                    <a:latin typeface="Tw Cen MT" panose="020B0602020104020603" pitchFamily="34" charset="0"/>
                  </a:rPr>
                  <a:t>Permitting</a:t>
                </a:r>
              </a:p>
              <a:p>
                <a:pPr marL="171450" indent="-171450">
                  <a:buFont typeface="Arial" panose="020B0604020202020204" pitchFamily="34" charset="0"/>
                  <a:buChar char="•"/>
                </a:pPr>
                <a:r>
                  <a:rPr lang="en-US" sz="800">
                    <a:latin typeface="Tw Cen MT" panose="020B0602020104020603" pitchFamily="34" charset="0"/>
                  </a:rPr>
                  <a:t>Design</a:t>
                </a:r>
              </a:p>
              <a:p>
                <a:pPr marL="171450" indent="-171450">
                  <a:buFont typeface="Arial" panose="020B0604020202020204" pitchFamily="34" charset="0"/>
                  <a:buChar char="•"/>
                </a:pPr>
                <a:r>
                  <a:rPr lang="en-US" sz="800">
                    <a:latin typeface="Tw Cen MT" panose="020B0602020104020603" pitchFamily="34" charset="0"/>
                  </a:rPr>
                  <a:t>Public Meeting</a:t>
                </a:r>
              </a:p>
              <a:p>
                <a:pPr marL="171450" indent="-171450">
                  <a:buFont typeface="Arial" panose="020B0604020202020204" pitchFamily="34" charset="0"/>
                  <a:buChar char="•"/>
                </a:pPr>
                <a:r>
                  <a:rPr lang="en-US" sz="800">
                    <a:latin typeface="Tw Cen MT" panose="020B0602020104020603" pitchFamily="34" charset="0"/>
                  </a:rPr>
                  <a:t>Utility Coordination</a:t>
                </a:r>
              </a:p>
              <a:p>
                <a:pPr marL="171450" indent="-171450">
                  <a:buFont typeface="Arial" panose="020B0604020202020204" pitchFamily="34" charset="0"/>
                  <a:buChar char="•"/>
                </a:pPr>
                <a:r>
                  <a:rPr lang="en-US" sz="800">
                    <a:latin typeface="Tw Cen MT" panose="020B0602020104020603" pitchFamily="34" charset="0"/>
                  </a:rPr>
                  <a:t>Cross Sections</a:t>
                </a:r>
              </a:p>
              <a:p>
                <a:pPr marL="171450" indent="-171450">
                  <a:buFont typeface="Arial" panose="020B0604020202020204" pitchFamily="34" charset="0"/>
                  <a:buChar char="•"/>
                </a:pPr>
                <a:r>
                  <a:rPr lang="en-US" sz="800">
                    <a:latin typeface="Tw Cen MT" panose="020B0602020104020603" pitchFamily="34" charset="0"/>
                  </a:rPr>
                  <a:t>Design Field View Report </a:t>
                </a:r>
              </a:p>
            </p:txBody>
          </p:sp>
        </p:grpSp>
        <p:grpSp>
          <p:nvGrpSpPr>
            <p:cNvPr id="45" name="Group 44">
              <a:extLst>
                <a:ext uri="{FF2B5EF4-FFF2-40B4-BE49-F238E27FC236}">
                  <a16:creationId xmlns:a16="http://schemas.microsoft.com/office/drawing/2014/main" id="{5A3B35F7-09C9-48DA-B9C2-819B0515FE26}"/>
                </a:ext>
              </a:extLst>
            </p:cNvPr>
            <p:cNvGrpSpPr/>
            <p:nvPr/>
          </p:nvGrpSpPr>
          <p:grpSpPr>
            <a:xfrm>
              <a:off x="9098697" y="4894410"/>
              <a:ext cx="509379" cy="512510"/>
              <a:chOff x="9106728" y="5156020"/>
              <a:chExt cx="509379" cy="512510"/>
            </a:xfrm>
          </p:grpSpPr>
          <p:sp>
            <p:nvSpPr>
              <p:cNvPr id="50" name="Rectangle: Rounded Corners 49">
                <a:extLst>
                  <a:ext uri="{FF2B5EF4-FFF2-40B4-BE49-F238E27FC236}">
                    <a16:creationId xmlns:a16="http://schemas.microsoft.com/office/drawing/2014/main" id="{6D366AA4-49B4-4B5D-80E0-9575B427F4E6}"/>
                  </a:ext>
                </a:extLst>
              </p:cNvPr>
              <p:cNvSpPr/>
              <p:nvPr/>
            </p:nvSpPr>
            <p:spPr>
              <a:xfrm>
                <a:off x="9143030" y="5185930"/>
                <a:ext cx="472326"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18EDB928-08CB-42AB-BC36-FDC3AC3D54C7}"/>
                  </a:ext>
                </a:extLst>
              </p:cNvPr>
              <p:cNvSpPr/>
              <p:nvPr/>
            </p:nvSpPr>
            <p:spPr>
              <a:xfrm>
                <a:off x="9135887" y="5229984"/>
                <a:ext cx="451062" cy="39054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24DA00AE-74EC-4B52-9CE9-D80852361311}"/>
                  </a:ext>
                </a:extLst>
              </p:cNvPr>
              <p:cNvPicPr>
                <a:picLocks noChangeAspect="1"/>
              </p:cNvPicPr>
              <p:nvPr/>
            </p:nvPicPr>
            <p:blipFill rotWithShape="1">
              <a:blip r:embed="rId6"/>
              <a:srcRect l="10036" t="5808" r="11200" b="19567"/>
              <a:stretch/>
            </p:blipFill>
            <p:spPr>
              <a:xfrm>
                <a:off x="9106728" y="5156020"/>
                <a:ext cx="509379" cy="482601"/>
              </a:xfrm>
              <a:prstGeom prst="rect">
                <a:avLst/>
              </a:prstGeom>
            </p:spPr>
          </p:pic>
        </p:grpSp>
        <p:sp>
          <p:nvSpPr>
            <p:cNvPr id="46" name="TextBox 45">
              <a:extLst>
                <a:ext uri="{FF2B5EF4-FFF2-40B4-BE49-F238E27FC236}">
                  <a16:creationId xmlns:a16="http://schemas.microsoft.com/office/drawing/2014/main" id="{3372C0E0-AEDF-464A-B92B-BEF1F7342B51}"/>
                </a:ext>
              </a:extLst>
            </p:cNvPr>
            <p:cNvSpPr txBox="1"/>
            <p:nvPr/>
          </p:nvSpPr>
          <p:spPr>
            <a:xfrm>
              <a:off x="9139702" y="5071913"/>
              <a:ext cx="439216" cy="230832"/>
            </a:xfrm>
            <a:prstGeom prst="rect">
              <a:avLst/>
            </a:prstGeom>
            <a:noFill/>
          </p:spPr>
          <p:txBody>
            <a:bodyPr wrap="square" rtlCol="0">
              <a:spAutoFit/>
            </a:bodyPr>
            <a:lstStyle/>
            <a:p>
              <a:r>
                <a:rPr lang="en-US" sz="900" b="1">
                  <a:latin typeface="Tw Cen MT" panose="020B0602020104020603" pitchFamily="34" charset="0"/>
                </a:rPr>
                <a:t>NOW</a:t>
              </a:r>
            </a:p>
          </p:txBody>
        </p:sp>
      </p:grpSp>
      <p:cxnSp>
        <p:nvCxnSpPr>
          <p:cNvPr id="37" name="Straight Connector 36">
            <a:extLst>
              <a:ext uri="{FF2B5EF4-FFF2-40B4-BE49-F238E27FC236}">
                <a16:creationId xmlns:a16="http://schemas.microsoft.com/office/drawing/2014/main" id="{D3C6C55F-32F1-46A5-8563-96E3D4BE0546}"/>
              </a:ext>
            </a:extLst>
          </p:cNvPr>
          <p:cNvCxnSpPr>
            <a:cxnSpLocks/>
            <a:stCxn id="81" idx="1"/>
          </p:cNvCxnSpPr>
          <p:nvPr/>
        </p:nvCxnSpPr>
        <p:spPr>
          <a:xfrm flipH="1">
            <a:off x="8899783" y="3330332"/>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BE9B6F9-CA75-448E-A88C-1FE7D57824F9}"/>
              </a:ext>
            </a:extLst>
          </p:cNvPr>
          <p:cNvCxnSpPr>
            <a:cxnSpLocks/>
          </p:cNvCxnSpPr>
          <p:nvPr/>
        </p:nvCxnSpPr>
        <p:spPr>
          <a:xfrm flipH="1">
            <a:off x="8927255" y="4576815"/>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CBF8A18-E306-4C3C-AB2D-462A35D8F6DE}"/>
              </a:ext>
            </a:extLst>
          </p:cNvPr>
          <p:cNvCxnSpPr>
            <a:cxnSpLocks/>
          </p:cNvCxnSpPr>
          <p:nvPr/>
        </p:nvCxnSpPr>
        <p:spPr>
          <a:xfrm flipH="1">
            <a:off x="8899783" y="5699163"/>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C64E144-C8FE-45DD-A270-B890AE569450}"/>
              </a:ext>
            </a:extLst>
          </p:cNvPr>
          <p:cNvCxnSpPr>
            <a:cxnSpLocks/>
          </p:cNvCxnSpPr>
          <p:nvPr/>
        </p:nvCxnSpPr>
        <p:spPr>
          <a:xfrm flipH="1">
            <a:off x="8902394" y="6324884"/>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5DB3E1C-6819-4648-AB3E-2F78467ADC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159" r="20790"/>
          <a:stretch/>
        </p:blipFill>
        <p:spPr>
          <a:xfrm>
            <a:off x="648902" y="3727167"/>
            <a:ext cx="4003912" cy="2920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a:extLst>
              <a:ext uri="{FF2B5EF4-FFF2-40B4-BE49-F238E27FC236}">
                <a16:creationId xmlns:a16="http://schemas.microsoft.com/office/drawing/2014/main" id="{892CB71B-36F1-49D4-8886-5BB8D5EFD5D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22894" y="2266479"/>
            <a:ext cx="3799136" cy="2533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2" name="TextBox 81">
            <a:extLst>
              <a:ext uri="{FF2B5EF4-FFF2-40B4-BE49-F238E27FC236}">
                <a16:creationId xmlns:a16="http://schemas.microsoft.com/office/drawing/2014/main" id="{9A92E1CB-E725-4194-83CB-9ECA47011A54}"/>
              </a:ext>
            </a:extLst>
          </p:cNvPr>
          <p:cNvSpPr txBox="1"/>
          <p:nvPr/>
        </p:nvSpPr>
        <p:spPr>
          <a:xfrm>
            <a:off x="3805505" y="5881952"/>
            <a:ext cx="2453781" cy="340519"/>
          </a:xfrm>
          <a:prstGeom prst="roundRect">
            <a:avLst/>
          </a:prstGeom>
          <a:solidFill>
            <a:schemeClr val="bg1"/>
          </a:solidFill>
          <a:ln w="12700">
            <a:solidFill>
              <a:schemeClr val="tx1"/>
            </a:solidFill>
          </a:ln>
        </p:spPr>
        <p:txBody>
          <a:bodyPr wrap="square" rtlCol="0">
            <a:spAutoFit/>
          </a:bodyPr>
          <a:lstStyle/>
          <a:p>
            <a:r>
              <a:rPr lang="en-US" sz="1400" i="1" dirty="0">
                <a:latin typeface="Tw Cen MT" panose="020B0602020104020603" pitchFamily="34" charset="0"/>
              </a:rPr>
              <a:t>28</a:t>
            </a:r>
            <a:r>
              <a:rPr lang="en-US" sz="1400" i="1" baseline="30000" dirty="0">
                <a:latin typeface="Tw Cen MT" panose="020B0602020104020603" pitchFamily="34" charset="0"/>
              </a:rPr>
              <a:t>th</a:t>
            </a:r>
            <a:r>
              <a:rPr lang="en-US" sz="1400" i="1" dirty="0">
                <a:latin typeface="Tw Cen MT" panose="020B0602020104020603" pitchFamily="34" charset="0"/>
              </a:rPr>
              <a:t> Street Bridge Circa 1924</a:t>
            </a:r>
          </a:p>
        </p:txBody>
      </p:sp>
      <p:sp>
        <p:nvSpPr>
          <p:cNvPr id="83" name="TextBox 82">
            <a:extLst>
              <a:ext uri="{FF2B5EF4-FFF2-40B4-BE49-F238E27FC236}">
                <a16:creationId xmlns:a16="http://schemas.microsoft.com/office/drawing/2014/main" id="{1DC2A24A-5CBE-4E2A-8C36-C0E57186FF54}"/>
              </a:ext>
            </a:extLst>
          </p:cNvPr>
          <p:cNvSpPr txBox="1"/>
          <p:nvPr/>
        </p:nvSpPr>
        <p:spPr>
          <a:xfrm>
            <a:off x="7018122" y="4284006"/>
            <a:ext cx="1506723" cy="340519"/>
          </a:xfrm>
          <a:prstGeom prst="roundRect">
            <a:avLst/>
          </a:prstGeom>
          <a:solidFill>
            <a:schemeClr val="bg1"/>
          </a:solidFill>
          <a:ln w="12700">
            <a:solidFill>
              <a:schemeClr val="tx1"/>
            </a:solidFill>
          </a:ln>
        </p:spPr>
        <p:txBody>
          <a:bodyPr wrap="square" rtlCol="0">
            <a:spAutoFit/>
          </a:bodyPr>
          <a:lstStyle/>
          <a:p>
            <a:r>
              <a:rPr lang="en-US" sz="1400" i="1">
                <a:latin typeface="Tw Cen MT" panose="020B0602020104020603" pitchFamily="34" charset="0"/>
              </a:rPr>
              <a:t>28</a:t>
            </a:r>
            <a:r>
              <a:rPr lang="en-US" sz="1400" i="1" baseline="30000">
                <a:latin typeface="Tw Cen MT" panose="020B0602020104020603" pitchFamily="34" charset="0"/>
              </a:rPr>
              <a:t>th</a:t>
            </a:r>
            <a:r>
              <a:rPr lang="en-US" sz="1400" i="1">
                <a:latin typeface="Tw Cen MT" panose="020B0602020104020603" pitchFamily="34" charset="0"/>
              </a:rPr>
              <a:t> Street Bridge</a:t>
            </a:r>
          </a:p>
        </p:txBody>
      </p:sp>
    </p:spTree>
    <p:extLst>
      <p:ext uri="{BB962C8B-B14F-4D97-AF65-F5344CB8AC3E}">
        <p14:creationId xmlns:p14="http://schemas.microsoft.com/office/powerpoint/2010/main" val="2801806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0104F45-EA9F-489B-A8AE-8D7BD4194CA0}"/>
              </a:ext>
            </a:extLst>
          </p:cNvPr>
          <p:cNvSpPr/>
          <p:nvPr/>
        </p:nvSpPr>
        <p:spPr>
          <a:xfrm>
            <a:off x="343035" y="250448"/>
            <a:ext cx="2016031" cy="20160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24F70E0-43FF-4658-8C16-024681D16C39}"/>
              </a:ext>
            </a:extLst>
          </p:cNvPr>
          <p:cNvSpPr/>
          <p:nvPr/>
        </p:nvSpPr>
        <p:spPr>
          <a:xfrm>
            <a:off x="2579636" y="256032"/>
            <a:ext cx="9307564" cy="923330"/>
          </a:xfrm>
          <a:prstGeom prst="rect">
            <a:avLst/>
          </a:prstGeom>
        </p:spPr>
        <p:txBody>
          <a:bodyPr wrap="square">
            <a:spAutoFit/>
          </a:bodyPr>
          <a:lstStyle/>
          <a:p>
            <a:r>
              <a:rPr lang="en-US" sz="5400" b="1">
                <a:latin typeface="Tw Cen MT" panose="020B0602020104020603" pitchFamily="34" charset="0"/>
              </a:rPr>
              <a:t>Penn Avenue Signals</a:t>
            </a:r>
            <a:endParaRPr lang="en-US" sz="3600">
              <a:latin typeface="Tw Cen MT" panose="020B0602020104020603" pitchFamily="34" charset="0"/>
            </a:endParaRPr>
          </a:p>
        </p:txBody>
      </p:sp>
      <p:sp>
        <p:nvSpPr>
          <p:cNvPr id="26" name="TextBox 25">
            <a:extLst>
              <a:ext uri="{FF2B5EF4-FFF2-40B4-BE49-F238E27FC236}">
                <a16:creationId xmlns:a16="http://schemas.microsoft.com/office/drawing/2014/main" id="{DC1DFE57-C4C4-4043-9D3D-FD572141D719}"/>
              </a:ext>
            </a:extLst>
          </p:cNvPr>
          <p:cNvSpPr txBox="1"/>
          <p:nvPr/>
        </p:nvSpPr>
        <p:spPr>
          <a:xfrm>
            <a:off x="11634651" y="113211"/>
            <a:ext cx="473118" cy="369332"/>
          </a:xfrm>
          <a:prstGeom prst="rect">
            <a:avLst/>
          </a:prstGeom>
          <a:solidFill>
            <a:schemeClr val="bg1"/>
          </a:solidFill>
        </p:spPr>
        <p:txBody>
          <a:bodyPr wrap="square" rtlCol="0">
            <a:spAutoFit/>
          </a:bodyPr>
          <a:lstStyle/>
          <a:p>
            <a:r>
              <a:rPr lang="en-US">
                <a:latin typeface="Tw Cen MT" panose="020B0602020104020603" pitchFamily="34" charset="0"/>
              </a:rPr>
              <a:t>15</a:t>
            </a:r>
          </a:p>
        </p:txBody>
      </p:sp>
      <p:pic>
        <p:nvPicPr>
          <p:cNvPr id="3" name="Picture 2">
            <a:extLst>
              <a:ext uri="{FF2B5EF4-FFF2-40B4-BE49-F238E27FC236}">
                <a16:creationId xmlns:a16="http://schemas.microsoft.com/office/drawing/2014/main" id="{A96C306D-4AC1-4EC4-8918-7E2D0472B471}"/>
              </a:ext>
            </a:extLst>
          </p:cNvPr>
          <p:cNvPicPr>
            <a:picLocks noChangeAspect="1"/>
          </p:cNvPicPr>
          <p:nvPr/>
        </p:nvPicPr>
        <p:blipFill rotWithShape="1">
          <a:blip r:embed="rId2"/>
          <a:srcRect l="7528" t="2328" r="7878" b="19574"/>
          <a:stretch/>
        </p:blipFill>
        <p:spPr>
          <a:xfrm>
            <a:off x="429040" y="407249"/>
            <a:ext cx="1844020" cy="1702427"/>
          </a:xfrm>
          <a:prstGeom prst="rect">
            <a:avLst/>
          </a:prstGeom>
        </p:spPr>
      </p:pic>
      <p:grpSp>
        <p:nvGrpSpPr>
          <p:cNvPr id="27" name="Group 26">
            <a:extLst>
              <a:ext uri="{FF2B5EF4-FFF2-40B4-BE49-F238E27FC236}">
                <a16:creationId xmlns:a16="http://schemas.microsoft.com/office/drawing/2014/main" id="{E49DC565-280F-48BC-B2D6-9D98AD0BA8C0}"/>
              </a:ext>
            </a:extLst>
          </p:cNvPr>
          <p:cNvGrpSpPr/>
          <p:nvPr/>
        </p:nvGrpSpPr>
        <p:grpSpPr>
          <a:xfrm>
            <a:off x="8343900" y="4823611"/>
            <a:ext cx="3753565" cy="1162051"/>
            <a:chOff x="8853555" y="2659904"/>
            <a:chExt cx="3753565" cy="1162051"/>
          </a:xfrm>
        </p:grpSpPr>
        <p:sp>
          <p:nvSpPr>
            <p:cNvPr id="28" name="Oval 27">
              <a:extLst>
                <a:ext uri="{FF2B5EF4-FFF2-40B4-BE49-F238E27FC236}">
                  <a16:creationId xmlns:a16="http://schemas.microsoft.com/office/drawing/2014/main" id="{52F028B6-0106-4904-B937-C16F3E4DAFCF}"/>
                </a:ext>
              </a:extLst>
            </p:cNvPr>
            <p:cNvSpPr/>
            <p:nvPr/>
          </p:nvSpPr>
          <p:spPr>
            <a:xfrm>
              <a:off x="8853555" y="2659904"/>
              <a:ext cx="1162051" cy="1162051"/>
            </a:xfrm>
            <a:prstGeom prst="ellipse">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6F765AF-3970-4975-ADB1-67BA276E283B}"/>
                </a:ext>
              </a:extLst>
            </p:cNvPr>
            <p:cNvSpPr txBox="1"/>
            <p:nvPr/>
          </p:nvSpPr>
          <p:spPr>
            <a:xfrm>
              <a:off x="10129126" y="2933152"/>
              <a:ext cx="2477994" cy="615553"/>
            </a:xfrm>
            <a:prstGeom prst="rect">
              <a:avLst/>
            </a:prstGeom>
            <a:noFill/>
          </p:spPr>
          <p:txBody>
            <a:bodyPr wrap="square">
              <a:spAutoFit/>
            </a:bodyPr>
            <a:lstStyle/>
            <a:p>
              <a:r>
                <a:rPr lang="en-US" b="1">
                  <a:solidFill>
                    <a:schemeClr val="accent5"/>
                  </a:solidFill>
                  <a:latin typeface="Tw Cen MT" panose="020B0602020104020603" pitchFamily="34" charset="0"/>
                </a:rPr>
                <a:t>Mike Maloch, P.E., PTOE</a:t>
              </a:r>
            </a:p>
            <a:p>
              <a:r>
                <a:rPr lang="en-US" sz="1600">
                  <a:latin typeface="Tw Cen MT" panose="020B0602020104020603" pitchFamily="34" charset="0"/>
                </a:rPr>
                <a:t>Municipal Traffic Engineer</a:t>
              </a:r>
            </a:p>
          </p:txBody>
        </p:sp>
      </p:grpSp>
      <p:grpSp>
        <p:nvGrpSpPr>
          <p:cNvPr id="30" name="Group 29">
            <a:extLst>
              <a:ext uri="{FF2B5EF4-FFF2-40B4-BE49-F238E27FC236}">
                <a16:creationId xmlns:a16="http://schemas.microsoft.com/office/drawing/2014/main" id="{9E21C3EE-FD1E-421C-960A-638B78AF4030}"/>
              </a:ext>
            </a:extLst>
          </p:cNvPr>
          <p:cNvGrpSpPr/>
          <p:nvPr/>
        </p:nvGrpSpPr>
        <p:grpSpPr>
          <a:xfrm>
            <a:off x="8143875" y="2153178"/>
            <a:ext cx="3963894" cy="2694465"/>
            <a:chOff x="8143875" y="2153178"/>
            <a:chExt cx="3963894" cy="2694465"/>
          </a:xfrm>
        </p:grpSpPr>
        <p:sp>
          <p:nvSpPr>
            <p:cNvPr id="31" name="Freeform: Shape 30">
              <a:extLst>
                <a:ext uri="{FF2B5EF4-FFF2-40B4-BE49-F238E27FC236}">
                  <a16:creationId xmlns:a16="http://schemas.microsoft.com/office/drawing/2014/main" id="{9349D62C-9E71-4440-898D-4049BE1C291C}"/>
                </a:ext>
              </a:extLst>
            </p:cNvPr>
            <p:cNvSpPr/>
            <p:nvPr/>
          </p:nvSpPr>
          <p:spPr>
            <a:xfrm>
              <a:off x="8296275" y="2286000"/>
              <a:ext cx="2495550" cy="1771650"/>
            </a:xfrm>
            <a:custGeom>
              <a:avLst/>
              <a:gdLst>
                <a:gd name="connsiteX0" fmla="*/ 9525 w 2495550"/>
                <a:gd name="connsiteY0" fmla="*/ 104775 h 1771650"/>
                <a:gd name="connsiteX1" fmla="*/ 95250 w 2495550"/>
                <a:gd name="connsiteY1" fmla="*/ 19050 h 1771650"/>
                <a:gd name="connsiteX2" fmla="*/ 2286000 w 2495550"/>
                <a:gd name="connsiteY2" fmla="*/ 0 h 1771650"/>
                <a:gd name="connsiteX3" fmla="*/ 2438400 w 2495550"/>
                <a:gd name="connsiteY3" fmla="*/ 19050 h 1771650"/>
                <a:gd name="connsiteX4" fmla="*/ 2476500 w 2495550"/>
                <a:gd name="connsiteY4" fmla="*/ 104775 h 1771650"/>
                <a:gd name="connsiteX5" fmla="*/ 2495550 w 2495550"/>
                <a:gd name="connsiteY5" fmla="*/ 238125 h 1771650"/>
                <a:gd name="connsiteX6" fmla="*/ 2486025 w 2495550"/>
                <a:gd name="connsiteY6" fmla="*/ 685800 h 1771650"/>
                <a:gd name="connsiteX7" fmla="*/ 2486025 w 2495550"/>
                <a:gd name="connsiteY7" fmla="*/ 885825 h 1771650"/>
                <a:gd name="connsiteX8" fmla="*/ 2495550 w 2495550"/>
                <a:gd name="connsiteY8" fmla="*/ 1009650 h 1771650"/>
                <a:gd name="connsiteX9" fmla="*/ 1914525 w 2495550"/>
                <a:gd name="connsiteY9" fmla="*/ 1000125 h 1771650"/>
                <a:gd name="connsiteX10" fmla="*/ 1695450 w 2495550"/>
                <a:gd name="connsiteY10" fmla="*/ 1066800 h 1771650"/>
                <a:gd name="connsiteX11" fmla="*/ 1666875 w 2495550"/>
                <a:gd name="connsiteY11" fmla="*/ 1209675 h 1771650"/>
                <a:gd name="connsiteX12" fmla="*/ 1676400 w 2495550"/>
                <a:gd name="connsiteY12" fmla="*/ 1543050 h 1771650"/>
                <a:gd name="connsiteX13" fmla="*/ 704850 w 2495550"/>
                <a:gd name="connsiteY13" fmla="*/ 1543050 h 1771650"/>
                <a:gd name="connsiteX14" fmla="*/ 381000 w 2495550"/>
                <a:gd name="connsiteY14" fmla="*/ 1771650 h 1771650"/>
                <a:gd name="connsiteX15" fmla="*/ 342900 w 2495550"/>
                <a:gd name="connsiteY15" fmla="*/ 1543050 h 1771650"/>
                <a:gd name="connsiteX16" fmla="*/ 76200 w 2495550"/>
                <a:gd name="connsiteY16" fmla="*/ 1495425 h 1771650"/>
                <a:gd name="connsiteX17" fmla="*/ 19050 w 2495550"/>
                <a:gd name="connsiteY17" fmla="*/ 1438275 h 1771650"/>
                <a:gd name="connsiteX18" fmla="*/ 9525 w 2495550"/>
                <a:gd name="connsiteY18" fmla="*/ 1295400 h 1771650"/>
                <a:gd name="connsiteX19" fmla="*/ 9525 w 2495550"/>
                <a:gd name="connsiteY19" fmla="*/ 1181100 h 1771650"/>
                <a:gd name="connsiteX20" fmla="*/ 0 w 2495550"/>
                <a:gd name="connsiteY20" fmla="*/ 400050 h 1771650"/>
                <a:gd name="connsiteX21" fmla="*/ 9525 w 2495550"/>
                <a:gd name="connsiteY21" fmla="*/ 104775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95550" h="1771650">
                  <a:moveTo>
                    <a:pt x="9525" y="104775"/>
                  </a:moveTo>
                  <a:lnTo>
                    <a:pt x="95250" y="19050"/>
                  </a:lnTo>
                  <a:lnTo>
                    <a:pt x="2286000" y="0"/>
                  </a:lnTo>
                  <a:lnTo>
                    <a:pt x="2438400" y="19050"/>
                  </a:lnTo>
                  <a:lnTo>
                    <a:pt x="2476500" y="104775"/>
                  </a:lnTo>
                  <a:lnTo>
                    <a:pt x="2495550" y="238125"/>
                  </a:lnTo>
                  <a:lnTo>
                    <a:pt x="2486025" y="685800"/>
                  </a:lnTo>
                  <a:lnTo>
                    <a:pt x="2486025" y="885825"/>
                  </a:lnTo>
                  <a:lnTo>
                    <a:pt x="2495550" y="1009650"/>
                  </a:lnTo>
                  <a:lnTo>
                    <a:pt x="1914525" y="1000125"/>
                  </a:lnTo>
                  <a:lnTo>
                    <a:pt x="1695450" y="1066800"/>
                  </a:lnTo>
                  <a:lnTo>
                    <a:pt x="1666875" y="1209675"/>
                  </a:lnTo>
                  <a:lnTo>
                    <a:pt x="1676400" y="1543050"/>
                  </a:lnTo>
                  <a:lnTo>
                    <a:pt x="704850" y="1543050"/>
                  </a:lnTo>
                  <a:lnTo>
                    <a:pt x="381000" y="1771650"/>
                  </a:lnTo>
                  <a:lnTo>
                    <a:pt x="342900" y="1543050"/>
                  </a:lnTo>
                  <a:lnTo>
                    <a:pt x="76200" y="1495425"/>
                  </a:lnTo>
                  <a:lnTo>
                    <a:pt x="19050" y="1438275"/>
                  </a:lnTo>
                  <a:lnTo>
                    <a:pt x="9525" y="1295400"/>
                  </a:lnTo>
                  <a:lnTo>
                    <a:pt x="9525" y="1181100"/>
                  </a:lnTo>
                  <a:lnTo>
                    <a:pt x="0" y="400050"/>
                  </a:lnTo>
                  <a:lnTo>
                    <a:pt x="9525" y="104775"/>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644E6A99-AD0E-4C7B-8E36-4A5CDD6B0978}"/>
                </a:ext>
              </a:extLst>
            </p:cNvPr>
            <p:cNvPicPr>
              <a:picLocks noChangeAspect="1"/>
            </p:cNvPicPr>
            <p:nvPr/>
          </p:nvPicPr>
          <p:blipFill rotWithShape="1">
            <a:blip r:embed="rId4">
              <a:extLst>
                <a:ext uri="{28A0092B-C50C-407E-A947-70E740481C1C}">
                  <a14:useLocalDpi xmlns:a14="http://schemas.microsoft.com/office/drawing/2010/main" val="0"/>
                </a:ext>
              </a:extLst>
            </a:blip>
            <a:srcRect l="30588" t="34249" r="11612" b="26462"/>
            <a:stretch/>
          </p:blipFill>
          <p:spPr>
            <a:xfrm>
              <a:off x="8143875" y="2153178"/>
              <a:ext cx="3963894" cy="2694465"/>
            </a:xfrm>
            <a:prstGeom prst="rect">
              <a:avLst/>
            </a:prstGeom>
          </p:spPr>
        </p:pic>
        <p:sp>
          <p:nvSpPr>
            <p:cNvPr id="34" name="TextBox 33">
              <a:extLst>
                <a:ext uri="{FF2B5EF4-FFF2-40B4-BE49-F238E27FC236}">
                  <a16:creationId xmlns:a16="http://schemas.microsoft.com/office/drawing/2014/main" id="{E1D7D9E4-4939-4FD6-94F2-87507C48DB83}"/>
                </a:ext>
              </a:extLst>
            </p:cNvPr>
            <p:cNvSpPr txBox="1"/>
            <p:nvPr/>
          </p:nvSpPr>
          <p:spPr>
            <a:xfrm>
              <a:off x="8343900" y="2297506"/>
              <a:ext cx="2562225" cy="1323439"/>
            </a:xfrm>
            <a:prstGeom prst="rect">
              <a:avLst/>
            </a:prstGeom>
            <a:noFill/>
          </p:spPr>
          <p:txBody>
            <a:bodyPr wrap="square" rtlCol="0">
              <a:spAutoFit/>
            </a:bodyPr>
            <a:lstStyle/>
            <a:p>
              <a:r>
                <a:rPr lang="en-US" sz="2000" b="1">
                  <a:latin typeface="Tw Cen MT" panose="020B0602020104020603" pitchFamily="34" charset="0"/>
                </a:rPr>
                <a:t>DOMI staff are here to answer your questions about this project.</a:t>
              </a:r>
            </a:p>
          </p:txBody>
        </p:sp>
      </p:grpSp>
      <p:sp>
        <p:nvSpPr>
          <p:cNvPr id="38" name="TextBox 37">
            <a:extLst>
              <a:ext uri="{FF2B5EF4-FFF2-40B4-BE49-F238E27FC236}">
                <a16:creationId xmlns:a16="http://schemas.microsoft.com/office/drawing/2014/main" id="{4CDD61A2-7884-4FBA-97C6-199CEC17DE6C}"/>
              </a:ext>
            </a:extLst>
          </p:cNvPr>
          <p:cNvSpPr txBox="1"/>
          <p:nvPr/>
        </p:nvSpPr>
        <p:spPr>
          <a:xfrm>
            <a:off x="1084211" y="4125932"/>
            <a:ext cx="7059663" cy="2954655"/>
          </a:xfrm>
          <a:prstGeom prst="rect">
            <a:avLst/>
          </a:prstGeom>
          <a:noFill/>
        </p:spPr>
        <p:txBody>
          <a:bodyPr wrap="square" lIns="91440" tIns="45720" rIns="91440" bIns="45720" rtlCol="0" anchor="t">
            <a:spAutoFit/>
          </a:bodyPr>
          <a:lstStyle/>
          <a:p>
            <a:r>
              <a:rPr lang="en-US" sz="2200" dirty="0">
                <a:latin typeface="Tw Cen MT"/>
              </a:rPr>
              <a:t>The Penn Avenue Signal Replacement project aims to improve safety, efficiency, and reliability for all users of Penn Ave in the Strip District.  This project includes upgrades to: </a:t>
            </a:r>
            <a:endParaRPr lang="en-US" sz="2200" dirty="0">
              <a:latin typeface="Tw Cen MT" panose="020B0602020104020603" pitchFamily="34" charset="0"/>
            </a:endParaRPr>
          </a:p>
          <a:p>
            <a:pPr marL="1257300" lvl="2" indent="-342900">
              <a:buFont typeface="Arial" panose="020B0604020202020204" pitchFamily="34" charset="0"/>
              <a:buChar char="•"/>
            </a:pPr>
            <a:r>
              <a:rPr lang="en-US" sz="2000" b="1" dirty="0">
                <a:latin typeface="Tw Cen MT"/>
              </a:rPr>
              <a:t>Vehicular Signal Heads</a:t>
            </a:r>
          </a:p>
          <a:p>
            <a:pPr marL="1257300" lvl="2" indent="-342900">
              <a:buFont typeface="Arial" panose="020B0604020202020204" pitchFamily="34" charset="0"/>
              <a:buChar char="•"/>
            </a:pPr>
            <a:r>
              <a:rPr lang="en-US" sz="2000" b="1" dirty="0">
                <a:latin typeface="Tw Cen MT"/>
              </a:rPr>
              <a:t>Pedestrian Signal Heads (with countdown)</a:t>
            </a:r>
          </a:p>
          <a:p>
            <a:pPr marL="1257300" lvl="2" indent="-342900">
              <a:buFont typeface="Arial" panose="020B0604020202020204" pitchFamily="34" charset="0"/>
              <a:buChar char="•"/>
            </a:pPr>
            <a:r>
              <a:rPr lang="en-US" sz="2000" b="1" dirty="0">
                <a:latin typeface="Tw Cen MT"/>
              </a:rPr>
              <a:t>Accessible Pedestrian Signal Devices</a:t>
            </a:r>
          </a:p>
          <a:p>
            <a:pPr marL="1257300" lvl="2" indent="-342900">
              <a:buFont typeface="Arial" panose="020B0604020202020204" pitchFamily="34" charset="0"/>
              <a:buChar char="•"/>
            </a:pPr>
            <a:r>
              <a:rPr lang="en-US" sz="2000" b="1" dirty="0">
                <a:latin typeface="Tw Cen MT"/>
              </a:rPr>
              <a:t>Inbound On-Street Bike Facilities (to pair with outbound on-street bike facility on Smallman Street)</a:t>
            </a:r>
          </a:p>
          <a:p>
            <a:pPr marL="1257300" lvl="2" indent="-342900">
              <a:buFont typeface="Arial" panose="020B0604020202020204" pitchFamily="34" charset="0"/>
              <a:buChar char="•"/>
            </a:pPr>
            <a:endParaRPr lang="en-US" sz="2000" b="1" dirty="0">
              <a:highlight>
                <a:srgbClr val="FFFF00"/>
              </a:highlight>
              <a:latin typeface="Tw Cen MT"/>
            </a:endParaRPr>
          </a:p>
        </p:txBody>
      </p:sp>
      <p:sp>
        <p:nvSpPr>
          <p:cNvPr id="40" name="TextBox 39">
            <a:extLst>
              <a:ext uri="{FF2B5EF4-FFF2-40B4-BE49-F238E27FC236}">
                <a16:creationId xmlns:a16="http://schemas.microsoft.com/office/drawing/2014/main" id="{0C5A465A-125D-4A11-A8B1-9F9FC723D21D}"/>
              </a:ext>
            </a:extLst>
          </p:cNvPr>
          <p:cNvSpPr txBox="1"/>
          <p:nvPr/>
        </p:nvSpPr>
        <p:spPr>
          <a:xfrm>
            <a:off x="1084212" y="2340828"/>
            <a:ext cx="6726288" cy="1785104"/>
          </a:xfrm>
          <a:prstGeom prst="rect">
            <a:avLst/>
          </a:prstGeom>
          <a:noFill/>
        </p:spPr>
        <p:txBody>
          <a:bodyPr wrap="square" rtlCol="0">
            <a:spAutoFit/>
          </a:bodyPr>
          <a:lstStyle/>
          <a:p>
            <a:r>
              <a:rPr lang="en-US" sz="2200" dirty="0">
                <a:latin typeface="Tw Cen MT" panose="020B0602020104020603" pitchFamily="34" charset="0"/>
              </a:rPr>
              <a:t>Penn Ave is identified in the Pedestrian Safety Action Plan as a “Network-Need Corridor”. The popular shops and restaurants in the core and beyond attract high pedestrian volumes. There are also transit stops every block from 26</a:t>
            </a:r>
            <a:r>
              <a:rPr lang="en-US" sz="2200" baseline="30000" dirty="0">
                <a:latin typeface="Tw Cen MT" panose="020B0602020104020603" pitchFamily="34" charset="0"/>
              </a:rPr>
              <a:t>th</a:t>
            </a:r>
            <a:r>
              <a:rPr lang="en-US" sz="2200" dirty="0">
                <a:latin typeface="Tw Cen MT" panose="020B0602020104020603" pitchFamily="34" charset="0"/>
              </a:rPr>
              <a:t> to 32</a:t>
            </a:r>
            <a:r>
              <a:rPr lang="en-US" sz="2200" baseline="30000" dirty="0">
                <a:latin typeface="Tw Cen MT" panose="020B0602020104020603" pitchFamily="34" charset="0"/>
              </a:rPr>
              <a:t>nd</a:t>
            </a:r>
            <a:r>
              <a:rPr lang="en-US" sz="2200" dirty="0">
                <a:latin typeface="Tw Cen MT" panose="020B0602020104020603" pitchFamily="34" charset="0"/>
              </a:rPr>
              <a:t>. </a:t>
            </a:r>
          </a:p>
        </p:txBody>
      </p:sp>
    </p:spTree>
    <p:extLst>
      <p:ext uri="{BB962C8B-B14F-4D97-AF65-F5344CB8AC3E}">
        <p14:creationId xmlns:p14="http://schemas.microsoft.com/office/powerpoint/2010/main" val="2571573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0104F45-EA9F-489B-A8AE-8D7BD4194CA0}"/>
              </a:ext>
            </a:extLst>
          </p:cNvPr>
          <p:cNvSpPr/>
          <p:nvPr/>
        </p:nvSpPr>
        <p:spPr>
          <a:xfrm>
            <a:off x="343035" y="250448"/>
            <a:ext cx="2016031" cy="20160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24F70E0-43FF-4658-8C16-024681D16C39}"/>
              </a:ext>
            </a:extLst>
          </p:cNvPr>
          <p:cNvSpPr/>
          <p:nvPr/>
        </p:nvSpPr>
        <p:spPr>
          <a:xfrm>
            <a:off x="2579636" y="256032"/>
            <a:ext cx="9307564" cy="923330"/>
          </a:xfrm>
          <a:prstGeom prst="rect">
            <a:avLst/>
          </a:prstGeom>
        </p:spPr>
        <p:txBody>
          <a:bodyPr wrap="square">
            <a:spAutoFit/>
          </a:bodyPr>
          <a:lstStyle/>
          <a:p>
            <a:r>
              <a:rPr lang="en-US" sz="5400" b="1">
                <a:latin typeface="Tw Cen MT" panose="020B0602020104020603" pitchFamily="34" charset="0"/>
              </a:rPr>
              <a:t>Penn Avenue Signals</a:t>
            </a:r>
            <a:endParaRPr lang="en-US" sz="3600">
              <a:latin typeface="Tw Cen MT" panose="020B0602020104020603" pitchFamily="34" charset="0"/>
            </a:endParaRPr>
          </a:p>
        </p:txBody>
      </p:sp>
      <p:sp>
        <p:nvSpPr>
          <p:cNvPr id="26" name="TextBox 25">
            <a:extLst>
              <a:ext uri="{FF2B5EF4-FFF2-40B4-BE49-F238E27FC236}">
                <a16:creationId xmlns:a16="http://schemas.microsoft.com/office/drawing/2014/main" id="{DC1DFE57-C4C4-4043-9D3D-FD572141D719}"/>
              </a:ext>
            </a:extLst>
          </p:cNvPr>
          <p:cNvSpPr txBox="1"/>
          <p:nvPr/>
        </p:nvSpPr>
        <p:spPr>
          <a:xfrm>
            <a:off x="11634651" y="113211"/>
            <a:ext cx="473118" cy="369332"/>
          </a:xfrm>
          <a:prstGeom prst="rect">
            <a:avLst/>
          </a:prstGeom>
          <a:solidFill>
            <a:schemeClr val="bg1"/>
          </a:solidFill>
        </p:spPr>
        <p:txBody>
          <a:bodyPr wrap="square" rtlCol="0">
            <a:spAutoFit/>
          </a:bodyPr>
          <a:lstStyle/>
          <a:p>
            <a:r>
              <a:rPr lang="en-US">
                <a:latin typeface="Tw Cen MT" panose="020B0602020104020603" pitchFamily="34" charset="0"/>
              </a:rPr>
              <a:t>15</a:t>
            </a:r>
          </a:p>
        </p:txBody>
      </p:sp>
      <p:pic>
        <p:nvPicPr>
          <p:cNvPr id="3" name="Picture 2">
            <a:extLst>
              <a:ext uri="{FF2B5EF4-FFF2-40B4-BE49-F238E27FC236}">
                <a16:creationId xmlns:a16="http://schemas.microsoft.com/office/drawing/2014/main" id="{A96C306D-4AC1-4EC4-8918-7E2D0472B471}"/>
              </a:ext>
            </a:extLst>
          </p:cNvPr>
          <p:cNvPicPr>
            <a:picLocks noChangeAspect="1"/>
          </p:cNvPicPr>
          <p:nvPr/>
        </p:nvPicPr>
        <p:blipFill rotWithShape="1">
          <a:blip r:embed="rId2"/>
          <a:srcRect l="7528" t="2328" r="7878" b="19574"/>
          <a:stretch/>
        </p:blipFill>
        <p:spPr>
          <a:xfrm>
            <a:off x="429040" y="407249"/>
            <a:ext cx="1844020" cy="1702427"/>
          </a:xfrm>
          <a:prstGeom prst="rect">
            <a:avLst/>
          </a:prstGeom>
        </p:spPr>
      </p:pic>
      <p:sp>
        <p:nvSpPr>
          <p:cNvPr id="38" name="TextBox 37">
            <a:extLst>
              <a:ext uri="{FF2B5EF4-FFF2-40B4-BE49-F238E27FC236}">
                <a16:creationId xmlns:a16="http://schemas.microsoft.com/office/drawing/2014/main" id="{4CDD61A2-7884-4FBA-97C6-199CEC17DE6C}"/>
              </a:ext>
            </a:extLst>
          </p:cNvPr>
          <p:cNvSpPr txBox="1"/>
          <p:nvPr/>
        </p:nvSpPr>
        <p:spPr>
          <a:xfrm>
            <a:off x="186892" y="2344712"/>
            <a:ext cx="5110972" cy="1015663"/>
          </a:xfrm>
          <a:prstGeom prst="rect">
            <a:avLst/>
          </a:prstGeom>
          <a:noFill/>
        </p:spPr>
        <p:txBody>
          <a:bodyPr wrap="square" rtlCol="0">
            <a:spAutoFit/>
          </a:bodyPr>
          <a:lstStyle/>
          <a:p>
            <a:pPr marL="1257300" lvl="2" indent="-342900">
              <a:buFont typeface="Arial" panose="020B0604020202020204" pitchFamily="34" charset="0"/>
              <a:buChar char="•"/>
            </a:pPr>
            <a:r>
              <a:rPr lang="en-US" sz="2400" b="1">
                <a:latin typeface="Tw Cen MT" panose="020B0602020104020603" pitchFamily="34" charset="0"/>
              </a:rPr>
              <a:t>Vehicular Signal Heads </a:t>
            </a:r>
          </a:p>
          <a:p>
            <a:pPr marL="1714500" lvl="3" indent="-342900">
              <a:buFont typeface="Arial" panose="020B0604020202020204" pitchFamily="34" charset="0"/>
              <a:buChar char="•"/>
            </a:pPr>
            <a:r>
              <a:rPr lang="en-US">
                <a:latin typeface="Tw Cen MT" panose="020B0602020104020603" pitchFamily="34" charset="0"/>
              </a:rPr>
              <a:t>New vehicular signal heads with back plates</a:t>
            </a:r>
          </a:p>
        </p:txBody>
      </p:sp>
      <p:pic>
        <p:nvPicPr>
          <p:cNvPr id="20" name="Picture 4">
            <a:extLst>
              <a:ext uri="{FF2B5EF4-FFF2-40B4-BE49-F238E27FC236}">
                <a16:creationId xmlns:a16="http://schemas.microsoft.com/office/drawing/2014/main" id="{3E4CE836-4307-4EB3-BD65-198D6F5D48B6}"/>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3490" y="1481104"/>
            <a:ext cx="2792445" cy="1570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6">
            <a:extLst>
              <a:ext uri="{FF2B5EF4-FFF2-40B4-BE49-F238E27FC236}">
                <a16:creationId xmlns:a16="http://schemas.microsoft.com/office/drawing/2014/main" id="{F955B827-78B3-4A9F-B59E-E7D53BF59AB7}"/>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3490" y="3296047"/>
            <a:ext cx="2794385" cy="1570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8">
            <a:extLst>
              <a:ext uri="{FF2B5EF4-FFF2-40B4-BE49-F238E27FC236}">
                <a16:creationId xmlns:a16="http://schemas.microsoft.com/office/drawing/2014/main" id="{40E746D8-F317-4F0C-96E8-5B3BC9B1027A}"/>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3490" y="5110989"/>
            <a:ext cx="2794385" cy="1570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Box 22">
            <a:extLst>
              <a:ext uri="{FF2B5EF4-FFF2-40B4-BE49-F238E27FC236}">
                <a16:creationId xmlns:a16="http://schemas.microsoft.com/office/drawing/2014/main" id="{AAA963C1-6E3F-41F9-8F89-725F8FF02D2A}"/>
              </a:ext>
            </a:extLst>
          </p:cNvPr>
          <p:cNvSpPr txBox="1"/>
          <p:nvPr/>
        </p:nvSpPr>
        <p:spPr>
          <a:xfrm>
            <a:off x="219952" y="3516040"/>
            <a:ext cx="4920479" cy="1015663"/>
          </a:xfrm>
          <a:prstGeom prst="rect">
            <a:avLst/>
          </a:prstGeom>
          <a:noFill/>
        </p:spPr>
        <p:txBody>
          <a:bodyPr wrap="square" rtlCol="0">
            <a:spAutoFit/>
          </a:bodyPr>
          <a:lstStyle/>
          <a:p>
            <a:pPr marL="1257300" lvl="2" indent="-342900">
              <a:buFont typeface="Arial" panose="020B0604020202020204" pitchFamily="34" charset="0"/>
              <a:buChar char="•"/>
            </a:pPr>
            <a:r>
              <a:rPr lang="en-US" sz="2400" b="1">
                <a:latin typeface="Tw Cen MT" panose="020B0602020104020603" pitchFamily="34" charset="0"/>
              </a:rPr>
              <a:t>Pedestrian Signal Heads</a:t>
            </a:r>
          </a:p>
          <a:p>
            <a:pPr marL="1714500" lvl="3" indent="-342900">
              <a:buFont typeface="Arial" panose="020B0604020202020204" pitchFamily="34" charset="0"/>
              <a:buChar char="•"/>
            </a:pPr>
            <a:r>
              <a:rPr lang="en-US">
                <a:latin typeface="Tw Cen MT" panose="020B0602020104020603" pitchFamily="34" charset="0"/>
              </a:rPr>
              <a:t>New pedestrian signal heads with countdown</a:t>
            </a:r>
          </a:p>
        </p:txBody>
      </p:sp>
      <p:sp>
        <p:nvSpPr>
          <p:cNvPr id="24" name="TextBox 23">
            <a:extLst>
              <a:ext uri="{FF2B5EF4-FFF2-40B4-BE49-F238E27FC236}">
                <a16:creationId xmlns:a16="http://schemas.microsoft.com/office/drawing/2014/main" id="{7A74285B-373E-4A21-99CA-85A63E0556AD}"/>
              </a:ext>
            </a:extLst>
          </p:cNvPr>
          <p:cNvSpPr txBox="1"/>
          <p:nvPr/>
        </p:nvSpPr>
        <p:spPr>
          <a:xfrm>
            <a:off x="223777" y="4592642"/>
            <a:ext cx="4741923" cy="2215991"/>
          </a:xfrm>
          <a:prstGeom prst="rect">
            <a:avLst/>
          </a:prstGeom>
          <a:noFill/>
        </p:spPr>
        <p:txBody>
          <a:bodyPr wrap="square" rtlCol="0">
            <a:spAutoFit/>
          </a:bodyPr>
          <a:lstStyle/>
          <a:p>
            <a:pPr marL="1257300" lvl="2" indent="-342900">
              <a:buFont typeface="Arial" panose="020B0604020202020204" pitchFamily="34" charset="0"/>
              <a:buChar char="•"/>
            </a:pPr>
            <a:r>
              <a:rPr lang="en-US" sz="2400" b="1">
                <a:latin typeface="Tw Cen MT" panose="020B0602020104020603" pitchFamily="34" charset="0"/>
              </a:rPr>
              <a:t>Accessible Pedestrian Signal Devices</a:t>
            </a:r>
          </a:p>
          <a:p>
            <a:pPr marL="1714500" lvl="3" indent="-342900">
              <a:buFont typeface="Arial" panose="020B0604020202020204" pitchFamily="34" charset="0"/>
              <a:buChar char="•"/>
            </a:pPr>
            <a:r>
              <a:rPr lang="en-US">
                <a:latin typeface="Tw Cen MT" panose="020B0602020104020603" pitchFamily="34" charset="0"/>
              </a:rPr>
              <a:t>New accessible pedestrian signal devices that communicate information about WALK and DON’T WALK intervals.</a:t>
            </a:r>
          </a:p>
        </p:txBody>
      </p:sp>
      <p:cxnSp>
        <p:nvCxnSpPr>
          <p:cNvPr id="32" name="Straight Connector 31">
            <a:extLst>
              <a:ext uri="{FF2B5EF4-FFF2-40B4-BE49-F238E27FC236}">
                <a16:creationId xmlns:a16="http://schemas.microsoft.com/office/drawing/2014/main" id="{E897223B-6A0B-45F1-950D-B2766F7AA716}"/>
              </a:ext>
            </a:extLst>
          </p:cNvPr>
          <p:cNvCxnSpPr>
            <a:cxnSpLocks/>
            <a:stCxn id="35" idx="2"/>
          </p:cNvCxnSpPr>
          <p:nvPr/>
        </p:nvCxnSpPr>
        <p:spPr>
          <a:xfrm>
            <a:off x="8899783" y="3092959"/>
            <a:ext cx="0" cy="3451683"/>
          </a:xfrm>
          <a:prstGeom prst="line">
            <a:avLst/>
          </a:prstGeom>
          <a:ln w="50800">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DFF04152-CA78-427B-9CE2-F1F90A4378DA}"/>
              </a:ext>
            </a:extLst>
          </p:cNvPr>
          <p:cNvPicPr>
            <a:picLocks noChangeAspect="1"/>
          </p:cNvPicPr>
          <p:nvPr/>
        </p:nvPicPr>
        <p:blipFill rotWithShape="1">
          <a:blip r:embed="rId6"/>
          <a:srcRect l="11142" t="9143" r="9858" b="21286"/>
          <a:stretch/>
        </p:blipFill>
        <p:spPr>
          <a:xfrm>
            <a:off x="8396968" y="2207350"/>
            <a:ext cx="1005630" cy="885609"/>
          </a:xfrm>
          <a:prstGeom prst="rect">
            <a:avLst/>
          </a:prstGeom>
        </p:spPr>
      </p:pic>
      <p:sp>
        <p:nvSpPr>
          <p:cNvPr id="36" name="TextBox 35">
            <a:extLst>
              <a:ext uri="{FF2B5EF4-FFF2-40B4-BE49-F238E27FC236}">
                <a16:creationId xmlns:a16="http://schemas.microsoft.com/office/drawing/2014/main" id="{F4EEF7C3-0E86-4F72-9D67-872144B19B16}"/>
              </a:ext>
            </a:extLst>
          </p:cNvPr>
          <p:cNvSpPr txBox="1"/>
          <p:nvPr/>
        </p:nvSpPr>
        <p:spPr>
          <a:xfrm>
            <a:off x="9346880" y="2391428"/>
            <a:ext cx="1731685" cy="523220"/>
          </a:xfrm>
          <a:prstGeom prst="rect">
            <a:avLst/>
          </a:prstGeom>
          <a:noFill/>
        </p:spPr>
        <p:txBody>
          <a:bodyPr wrap="square" rtlCol="0">
            <a:spAutoFit/>
          </a:bodyPr>
          <a:lstStyle/>
          <a:p>
            <a:r>
              <a:rPr lang="en-US" sz="2800" b="1">
                <a:latin typeface="Tw Cen MT" panose="020B0602020104020603" pitchFamily="34" charset="0"/>
              </a:rPr>
              <a:t>Timeline</a:t>
            </a:r>
          </a:p>
        </p:txBody>
      </p:sp>
      <p:grpSp>
        <p:nvGrpSpPr>
          <p:cNvPr id="37" name="Group 36">
            <a:extLst>
              <a:ext uri="{FF2B5EF4-FFF2-40B4-BE49-F238E27FC236}">
                <a16:creationId xmlns:a16="http://schemas.microsoft.com/office/drawing/2014/main" id="{562E7E0C-3098-4B30-A34E-1FDF1241C2BE}"/>
              </a:ext>
            </a:extLst>
          </p:cNvPr>
          <p:cNvGrpSpPr/>
          <p:nvPr/>
        </p:nvGrpSpPr>
        <p:grpSpPr>
          <a:xfrm>
            <a:off x="9127186" y="3183115"/>
            <a:ext cx="1769004" cy="482600"/>
            <a:chOff x="9135217" y="3676949"/>
            <a:chExt cx="1769004" cy="482600"/>
          </a:xfrm>
        </p:grpSpPr>
        <p:sp>
          <p:nvSpPr>
            <p:cNvPr id="81" name="Rectangle: Rounded Corners 80">
              <a:extLst>
                <a:ext uri="{FF2B5EF4-FFF2-40B4-BE49-F238E27FC236}">
                  <a16:creationId xmlns:a16="http://schemas.microsoft.com/office/drawing/2014/main" id="{DBA50855-971F-48C8-9845-47293A6EEE0A}"/>
                </a:ext>
              </a:extLst>
            </p:cNvPr>
            <p:cNvSpPr/>
            <p:nvPr/>
          </p:nvSpPr>
          <p:spPr>
            <a:xfrm>
              <a:off x="9330343" y="3768500"/>
              <a:ext cx="1573878" cy="326198"/>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515617DE-9152-40F3-A283-B6595F961808}"/>
                </a:ext>
              </a:extLst>
            </p:cNvPr>
            <p:cNvGrpSpPr/>
            <p:nvPr/>
          </p:nvGrpSpPr>
          <p:grpSpPr>
            <a:xfrm>
              <a:off x="9135217" y="3676949"/>
              <a:ext cx="480139" cy="482600"/>
              <a:chOff x="9079005" y="4089325"/>
              <a:chExt cx="480139" cy="482600"/>
            </a:xfrm>
          </p:grpSpPr>
          <p:sp>
            <p:nvSpPr>
              <p:cNvPr id="84" name="Rectangle: Rounded Corners 83">
                <a:extLst>
                  <a:ext uri="{FF2B5EF4-FFF2-40B4-BE49-F238E27FC236}">
                    <a16:creationId xmlns:a16="http://schemas.microsoft.com/office/drawing/2014/main" id="{B4A5DAB8-AD95-4242-B394-752405E3A540}"/>
                  </a:ext>
                </a:extLst>
              </p:cNvPr>
              <p:cNvSpPr/>
              <p:nvPr/>
            </p:nvSpPr>
            <p:spPr>
              <a:xfrm>
                <a:off x="9098664" y="4089325"/>
                <a:ext cx="460480"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a:extLst>
                  <a:ext uri="{FF2B5EF4-FFF2-40B4-BE49-F238E27FC236}">
                    <a16:creationId xmlns:a16="http://schemas.microsoft.com/office/drawing/2014/main" id="{D84B2484-8475-4136-853D-020B8E54297C}"/>
                  </a:ext>
                </a:extLst>
              </p:cNvPr>
              <p:cNvPicPr>
                <a:picLocks noChangeAspect="1"/>
              </p:cNvPicPr>
              <p:nvPr/>
            </p:nvPicPr>
            <p:blipFill rotWithShape="1">
              <a:blip r:embed="rId7"/>
              <a:srcRect l="6429" r="7505" b="14429"/>
              <a:stretch/>
            </p:blipFill>
            <p:spPr>
              <a:xfrm>
                <a:off x="9079005" y="4101800"/>
                <a:ext cx="458875" cy="456240"/>
              </a:xfrm>
              <a:prstGeom prst="rect">
                <a:avLst/>
              </a:prstGeom>
            </p:spPr>
          </p:pic>
        </p:grpSp>
        <p:sp>
          <p:nvSpPr>
            <p:cNvPr id="83" name="TextBox 82">
              <a:extLst>
                <a:ext uri="{FF2B5EF4-FFF2-40B4-BE49-F238E27FC236}">
                  <a16:creationId xmlns:a16="http://schemas.microsoft.com/office/drawing/2014/main" id="{51DD8E88-B19D-4DF7-9531-714D513283D3}"/>
                </a:ext>
              </a:extLst>
            </p:cNvPr>
            <p:cNvSpPr txBox="1"/>
            <p:nvPr/>
          </p:nvSpPr>
          <p:spPr>
            <a:xfrm>
              <a:off x="9570933" y="3812456"/>
              <a:ext cx="1333288" cy="253916"/>
            </a:xfrm>
            <a:prstGeom prst="rect">
              <a:avLst/>
            </a:prstGeom>
            <a:noFill/>
          </p:spPr>
          <p:txBody>
            <a:bodyPr wrap="square" rtlCol="0">
              <a:spAutoFit/>
            </a:bodyPr>
            <a:lstStyle/>
            <a:p>
              <a:r>
                <a:rPr lang="en-US" sz="1050">
                  <a:latin typeface="Tw Cen MT" panose="020B0602020104020603" pitchFamily="34" charset="0"/>
                </a:rPr>
                <a:t>Scoping Field View</a:t>
              </a:r>
            </a:p>
          </p:txBody>
        </p:sp>
      </p:grpSp>
      <p:grpSp>
        <p:nvGrpSpPr>
          <p:cNvPr id="39" name="Group 38">
            <a:extLst>
              <a:ext uri="{FF2B5EF4-FFF2-40B4-BE49-F238E27FC236}">
                <a16:creationId xmlns:a16="http://schemas.microsoft.com/office/drawing/2014/main" id="{833407B2-F544-4129-8AEA-58A638C4B185}"/>
              </a:ext>
            </a:extLst>
          </p:cNvPr>
          <p:cNvGrpSpPr/>
          <p:nvPr/>
        </p:nvGrpSpPr>
        <p:grpSpPr>
          <a:xfrm>
            <a:off x="9127186" y="3744710"/>
            <a:ext cx="2980583" cy="482600"/>
            <a:chOff x="9135217" y="3676949"/>
            <a:chExt cx="2980583" cy="482600"/>
          </a:xfrm>
        </p:grpSpPr>
        <p:sp>
          <p:nvSpPr>
            <p:cNvPr id="76" name="Rectangle: Rounded Corners 75">
              <a:extLst>
                <a:ext uri="{FF2B5EF4-FFF2-40B4-BE49-F238E27FC236}">
                  <a16:creationId xmlns:a16="http://schemas.microsoft.com/office/drawing/2014/main" id="{E48F0BBE-4C98-4B11-A4F6-5901FBB1CB82}"/>
                </a:ext>
              </a:extLst>
            </p:cNvPr>
            <p:cNvSpPr/>
            <p:nvPr/>
          </p:nvSpPr>
          <p:spPr>
            <a:xfrm>
              <a:off x="9330343" y="3768500"/>
              <a:ext cx="2777426" cy="326198"/>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55CC51F2-243A-4793-B3E3-469D33E6A737}"/>
                </a:ext>
              </a:extLst>
            </p:cNvPr>
            <p:cNvGrpSpPr/>
            <p:nvPr/>
          </p:nvGrpSpPr>
          <p:grpSpPr>
            <a:xfrm>
              <a:off x="9135217" y="3676949"/>
              <a:ext cx="480139" cy="482600"/>
              <a:chOff x="9079005" y="4089325"/>
              <a:chExt cx="480139" cy="482600"/>
            </a:xfrm>
          </p:grpSpPr>
          <p:sp>
            <p:nvSpPr>
              <p:cNvPr id="79" name="Rectangle: Rounded Corners 78">
                <a:extLst>
                  <a:ext uri="{FF2B5EF4-FFF2-40B4-BE49-F238E27FC236}">
                    <a16:creationId xmlns:a16="http://schemas.microsoft.com/office/drawing/2014/main" id="{1613B3F6-4A47-4FA3-A877-922DFD87BE92}"/>
                  </a:ext>
                </a:extLst>
              </p:cNvPr>
              <p:cNvSpPr/>
              <p:nvPr/>
            </p:nvSpPr>
            <p:spPr>
              <a:xfrm>
                <a:off x="9098664" y="4089325"/>
                <a:ext cx="460480"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6E0FFB69-E917-4CA5-8A10-E7D3C362BCBA}"/>
                  </a:ext>
                </a:extLst>
              </p:cNvPr>
              <p:cNvPicPr>
                <a:picLocks noChangeAspect="1"/>
              </p:cNvPicPr>
              <p:nvPr/>
            </p:nvPicPr>
            <p:blipFill rotWithShape="1">
              <a:blip r:embed="rId7"/>
              <a:srcRect l="6429" r="7505" b="14429"/>
              <a:stretch/>
            </p:blipFill>
            <p:spPr>
              <a:xfrm>
                <a:off x="9079005" y="4101800"/>
                <a:ext cx="458875" cy="456240"/>
              </a:xfrm>
              <a:prstGeom prst="rect">
                <a:avLst/>
              </a:prstGeom>
            </p:spPr>
          </p:pic>
        </p:grpSp>
        <p:sp>
          <p:nvSpPr>
            <p:cNvPr id="78" name="TextBox 77">
              <a:extLst>
                <a:ext uri="{FF2B5EF4-FFF2-40B4-BE49-F238E27FC236}">
                  <a16:creationId xmlns:a16="http://schemas.microsoft.com/office/drawing/2014/main" id="{2D318D99-5906-4232-98CF-9C7ADCC4A50A}"/>
                </a:ext>
              </a:extLst>
            </p:cNvPr>
            <p:cNvSpPr txBox="1"/>
            <p:nvPr/>
          </p:nvSpPr>
          <p:spPr>
            <a:xfrm>
              <a:off x="9570932" y="3812456"/>
              <a:ext cx="2544868" cy="253916"/>
            </a:xfrm>
            <a:prstGeom prst="rect">
              <a:avLst/>
            </a:prstGeom>
            <a:noFill/>
          </p:spPr>
          <p:txBody>
            <a:bodyPr wrap="square" rtlCol="0">
              <a:spAutoFit/>
            </a:bodyPr>
            <a:lstStyle/>
            <a:p>
              <a:r>
                <a:rPr lang="en-US" sz="1050">
                  <a:latin typeface="Tw Cen MT" panose="020B0602020104020603" pitchFamily="34" charset="0"/>
                </a:rPr>
                <a:t>Consultant Advertisement and Selection </a:t>
              </a:r>
            </a:p>
          </p:txBody>
        </p:sp>
      </p:grpSp>
      <p:sp>
        <p:nvSpPr>
          <p:cNvPr id="71" name="Rectangle: Rounded Corners 70">
            <a:extLst>
              <a:ext uri="{FF2B5EF4-FFF2-40B4-BE49-F238E27FC236}">
                <a16:creationId xmlns:a16="http://schemas.microsoft.com/office/drawing/2014/main" id="{4C1B4FB7-5974-4CE1-B8EF-19DDB8736589}"/>
              </a:ext>
            </a:extLst>
          </p:cNvPr>
          <p:cNvSpPr/>
          <p:nvPr/>
        </p:nvSpPr>
        <p:spPr>
          <a:xfrm>
            <a:off x="9322311" y="4397856"/>
            <a:ext cx="2247483" cy="326198"/>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D5B0FC41-D073-48F1-8569-595078FD34EE}"/>
              </a:ext>
            </a:extLst>
          </p:cNvPr>
          <p:cNvSpPr txBox="1"/>
          <p:nvPr/>
        </p:nvSpPr>
        <p:spPr>
          <a:xfrm>
            <a:off x="9562902" y="4441812"/>
            <a:ext cx="2071750" cy="253916"/>
          </a:xfrm>
          <a:prstGeom prst="rect">
            <a:avLst/>
          </a:prstGeom>
          <a:noFill/>
        </p:spPr>
        <p:txBody>
          <a:bodyPr wrap="square" rtlCol="0">
            <a:spAutoFit/>
          </a:bodyPr>
          <a:lstStyle/>
          <a:p>
            <a:r>
              <a:rPr lang="en-US" sz="1050">
                <a:latin typeface="Tw Cen MT" panose="020B0602020104020603" pitchFamily="34" charset="0"/>
              </a:rPr>
              <a:t>Scoping and Contract Negotiation </a:t>
            </a:r>
          </a:p>
        </p:txBody>
      </p:sp>
      <p:grpSp>
        <p:nvGrpSpPr>
          <p:cNvPr id="42" name="Group 41">
            <a:extLst>
              <a:ext uri="{FF2B5EF4-FFF2-40B4-BE49-F238E27FC236}">
                <a16:creationId xmlns:a16="http://schemas.microsoft.com/office/drawing/2014/main" id="{A86C5DD7-B2D5-4722-BD16-2D936AC90868}"/>
              </a:ext>
            </a:extLst>
          </p:cNvPr>
          <p:cNvGrpSpPr/>
          <p:nvPr/>
        </p:nvGrpSpPr>
        <p:grpSpPr>
          <a:xfrm>
            <a:off x="9097946" y="5459405"/>
            <a:ext cx="2354500" cy="503120"/>
            <a:chOff x="9105977" y="5165410"/>
            <a:chExt cx="2354500" cy="503120"/>
          </a:xfrm>
        </p:grpSpPr>
        <p:grpSp>
          <p:nvGrpSpPr>
            <p:cNvPr id="65" name="Group 64">
              <a:extLst>
                <a:ext uri="{FF2B5EF4-FFF2-40B4-BE49-F238E27FC236}">
                  <a16:creationId xmlns:a16="http://schemas.microsoft.com/office/drawing/2014/main" id="{0273C9CB-CEC3-40D9-A330-31C45EC6C9F3}"/>
                </a:ext>
              </a:extLst>
            </p:cNvPr>
            <p:cNvGrpSpPr/>
            <p:nvPr/>
          </p:nvGrpSpPr>
          <p:grpSpPr>
            <a:xfrm>
              <a:off x="9330342" y="5257438"/>
              <a:ext cx="2130135" cy="326198"/>
              <a:chOff x="9330342" y="3768500"/>
              <a:chExt cx="2130135" cy="326198"/>
            </a:xfrm>
          </p:grpSpPr>
          <p:sp>
            <p:nvSpPr>
              <p:cNvPr id="69" name="Rectangle: Rounded Corners 68">
                <a:extLst>
                  <a:ext uri="{FF2B5EF4-FFF2-40B4-BE49-F238E27FC236}">
                    <a16:creationId xmlns:a16="http://schemas.microsoft.com/office/drawing/2014/main" id="{9590244F-AD5D-4165-A313-D737CAB155C9}"/>
                  </a:ext>
                </a:extLst>
              </p:cNvPr>
              <p:cNvSpPr/>
              <p:nvPr/>
            </p:nvSpPr>
            <p:spPr>
              <a:xfrm>
                <a:off x="9330342" y="3768500"/>
                <a:ext cx="1889545" cy="326198"/>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A37B7EE1-0085-4E6E-8C4B-64378E508D26}"/>
                  </a:ext>
                </a:extLst>
              </p:cNvPr>
              <p:cNvSpPr txBox="1"/>
              <p:nvPr/>
            </p:nvSpPr>
            <p:spPr>
              <a:xfrm>
                <a:off x="9570932" y="3812456"/>
                <a:ext cx="1889545" cy="253916"/>
              </a:xfrm>
              <a:prstGeom prst="rect">
                <a:avLst/>
              </a:prstGeom>
              <a:noFill/>
            </p:spPr>
            <p:txBody>
              <a:bodyPr wrap="square" rtlCol="0">
                <a:spAutoFit/>
              </a:bodyPr>
              <a:lstStyle/>
              <a:p>
                <a:r>
                  <a:rPr lang="en-US" sz="1050">
                    <a:latin typeface="Tw Cen MT" panose="020B0602020104020603" pitchFamily="34" charset="0"/>
                  </a:rPr>
                  <a:t>Start of Final Design Phase</a:t>
                </a:r>
              </a:p>
            </p:txBody>
          </p:sp>
        </p:grpSp>
        <p:grpSp>
          <p:nvGrpSpPr>
            <p:cNvPr id="66" name="Group 65">
              <a:extLst>
                <a:ext uri="{FF2B5EF4-FFF2-40B4-BE49-F238E27FC236}">
                  <a16:creationId xmlns:a16="http://schemas.microsoft.com/office/drawing/2014/main" id="{CC255005-B399-434B-9CB5-661CD54C09EC}"/>
                </a:ext>
              </a:extLst>
            </p:cNvPr>
            <p:cNvGrpSpPr/>
            <p:nvPr/>
          </p:nvGrpSpPr>
          <p:grpSpPr>
            <a:xfrm>
              <a:off x="9105977" y="5165410"/>
              <a:ext cx="509379" cy="503120"/>
              <a:chOff x="9073399" y="5146907"/>
              <a:chExt cx="509379" cy="503120"/>
            </a:xfrm>
          </p:grpSpPr>
          <p:sp>
            <p:nvSpPr>
              <p:cNvPr id="67" name="Rectangle: Rounded Corners 66">
                <a:extLst>
                  <a:ext uri="{FF2B5EF4-FFF2-40B4-BE49-F238E27FC236}">
                    <a16:creationId xmlns:a16="http://schemas.microsoft.com/office/drawing/2014/main" id="{AD523F41-9BC7-440F-9389-0C7A747FA035}"/>
                  </a:ext>
                </a:extLst>
              </p:cNvPr>
              <p:cNvSpPr/>
              <p:nvPr/>
            </p:nvSpPr>
            <p:spPr>
              <a:xfrm>
                <a:off x="9110452" y="5167427"/>
                <a:ext cx="472326"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a:extLst>
                  <a:ext uri="{FF2B5EF4-FFF2-40B4-BE49-F238E27FC236}">
                    <a16:creationId xmlns:a16="http://schemas.microsoft.com/office/drawing/2014/main" id="{5B78DFAC-82A8-41DE-879E-C010744887ED}"/>
                  </a:ext>
                </a:extLst>
              </p:cNvPr>
              <p:cNvPicPr>
                <a:picLocks noChangeAspect="1"/>
              </p:cNvPicPr>
              <p:nvPr/>
            </p:nvPicPr>
            <p:blipFill rotWithShape="1">
              <a:blip r:embed="rId8"/>
              <a:srcRect l="10036" t="5808" r="11200" b="19567"/>
              <a:stretch/>
            </p:blipFill>
            <p:spPr>
              <a:xfrm>
                <a:off x="9073399" y="5146907"/>
                <a:ext cx="509379" cy="482601"/>
              </a:xfrm>
              <a:prstGeom prst="rect">
                <a:avLst/>
              </a:prstGeom>
            </p:spPr>
          </p:pic>
        </p:grpSp>
      </p:grpSp>
      <p:grpSp>
        <p:nvGrpSpPr>
          <p:cNvPr id="43" name="Group 42">
            <a:extLst>
              <a:ext uri="{FF2B5EF4-FFF2-40B4-BE49-F238E27FC236}">
                <a16:creationId xmlns:a16="http://schemas.microsoft.com/office/drawing/2014/main" id="{C6CD9FA8-5C16-412D-8EBC-6FCB5C21AAA7}"/>
              </a:ext>
            </a:extLst>
          </p:cNvPr>
          <p:cNvGrpSpPr/>
          <p:nvPr/>
        </p:nvGrpSpPr>
        <p:grpSpPr>
          <a:xfrm>
            <a:off x="9092191" y="6041522"/>
            <a:ext cx="2354500" cy="503120"/>
            <a:chOff x="9105977" y="5165410"/>
            <a:chExt cx="2354500" cy="503120"/>
          </a:xfrm>
        </p:grpSpPr>
        <p:grpSp>
          <p:nvGrpSpPr>
            <p:cNvPr id="59" name="Group 58">
              <a:extLst>
                <a:ext uri="{FF2B5EF4-FFF2-40B4-BE49-F238E27FC236}">
                  <a16:creationId xmlns:a16="http://schemas.microsoft.com/office/drawing/2014/main" id="{F4796C78-DE0C-4840-99A1-9C99D442EDDA}"/>
                </a:ext>
              </a:extLst>
            </p:cNvPr>
            <p:cNvGrpSpPr/>
            <p:nvPr/>
          </p:nvGrpSpPr>
          <p:grpSpPr>
            <a:xfrm>
              <a:off x="9330343" y="5257438"/>
              <a:ext cx="2130134" cy="326198"/>
              <a:chOff x="9330343" y="3768500"/>
              <a:chExt cx="2130134" cy="326198"/>
            </a:xfrm>
          </p:grpSpPr>
          <p:sp>
            <p:nvSpPr>
              <p:cNvPr id="63" name="Rectangle: Rounded Corners 62">
                <a:extLst>
                  <a:ext uri="{FF2B5EF4-FFF2-40B4-BE49-F238E27FC236}">
                    <a16:creationId xmlns:a16="http://schemas.microsoft.com/office/drawing/2014/main" id="{176D022B-105D-4293-8633-30BD25C33831}"/>
                  </a:ext>
                </a:extLst>
              </p:cNvPr>
              <p:cNvSpPr/>
              <p:nvPr/>
            </p:nvSpPr>
            <p:spPr>
              <a:xfrm>
                <a:off x="9330343" y="3768500"/>
                <a:ext cx="1153323" cy="326198"/>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153FF020-FD5B-4657-AF0E-C516A2355B9A}"/>
                  </a:ext>
                </a:extLst>
              </p:cNvPr>
              <p:cNvSpPr txBox="1"/>
              <p:nvPr/>
            </p:nvSpPr>
            <p:spPr>
              <a:xfrm>
                <a:off x="9570932" y="3812456"/>
                <a:ext cx="1889545" cy="253916"/>
              </a:xfrm>
              <a:prstGeom prst="rect">
                <a:avLst/>
              </a:prstGeom>
              <a:noFill/>
            </p:spPr>
            <p:txBody>
              <a:bodyPr wrap="square" rtlCol="0">
                <a:spAutoFit/>
              </a:bodyPr>
              <a:lstStyle/>
              <a:p>
                <a:r>
                  <a:rPr lang="en-US" sz="1050">
                    <a:latin typeface="Tw Cen MT" panose="020B0602020104020603" pitchFamily="34" charset="0"/>
                  </a:rPr>
                  <a:t>Construction </a:t>
                </a:r>
              </a:p>
            </p:txBody>
          </p:sp>
        </p:grpSp>
        <p:grpSp>
          <p:nvGrpSpPr>
            <p:cNvPr id="60" name="Group 59">
              <a:extLst>
                <a:ext uri="{FF2B5EF4-FFF2-40B4-BE49-F238E27FC236}">
                  <a16:creationId xmlns:a16="http://schemas.microsoft.com/office/drawing/2014/main" id="{F91F420E-E720-46ED-A826-FAC52D6EFAFD}"/>
                </a:ext>
              </a:extLst>
            </p:cNvPr>
            <p:cNvGrpSpPr/>
            <p:nvPr/>
          </p:nvGrpSpPr>
          <p:grpSpPr>
            <a:xfrm>
              <a:off x="9105977" y="5165410"/>
              <a:ext cx="509379" cy="503120"/>
              <a:chOff x="9073399" y="5146907"/>
              <a:chExt cx="509379" cy="503120"/>
            </a:xfrm>
          </p:grpSpPr>
          <p:sp>
            <p:nvSpPr>
              <p:cNvPr id="61" name="Rectangle: Rounded Corners 60">
                <a:extLst>
                  <a:ext uri="{FF2B5EF4-FFF2-40B4-BE49-F238E27FC236}">
                    <a16:creationId xmlns:a16="http://schemas.microsoft.com/office/drawing/2014/main" id="{AF406C32-9A98-4C1E-BC86-FDD1F38FF420}"/>
                  </a:ext>
                </a:extLst>
              </p:cNvPr>
              <p:cNvSpPr/>
              <p:nvPr/>
            </p:nvSpPr>
            <p:spPr>
              <a:xfrm>
                <a:off x="9110452" y="5167427"/>
                <a:ext cx="472326"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B57D5EC3-03EA-425A-AFD7-9ABB3F25C074}"/>
                  </a:ext>
                </a:extLst>
              </p:cNvPr>
              <p:cNvPicPr>
                <a:picLocks noChangeAspect="1"/>
              </p:cNvPicPr>
              <p:nvPr/>
            </p:nvPicPr>
            <p:blipFill rotWithShape="1">
              <a:blip r:embed="rId8"/>
              <a:srcRect l="10036" t="5808" r="11200" b="19567"/>
              <a:stretch/>
            </p:blipFill>
            <p:spPr>
              <a:xfrm>
                <a:off x="9073399" y="5146907"/>
                <a:ext cx="509379" cy="482601"/>
              </a:xfrm>
              <a:prstGeom prst="rect">
                <a:avLst/>
              </a:prstGeom>
            </p:spPr>
          </p:pic>
        </p:grpSp>
      </p:grpSp>
      <p:grpSp>
        <p:nvGrpSpPr>
          <p:cNvPr id="4" name="Group 3">
            <a:extLst>
              <a:ext uri="{FF2B5EF4-FFF2-40B4-BE49-F238E27FC236}">
                <a16:creationId xmlns:a16="http://schemas.microsoft.com/office/drawing/2014/main" id="{54764366-A51B-47C4-8672-B128621B0554}"/>
              </a:ext>
            </a:extLst>
          </p:cNvPr>
          <p:cNvGrpSpPr/>
          <p:nvPr/>
        </p:nvGrpSpPr>
        <p:grpSpPr>
          <a:xfrm>
            <a:off x="9097760" y="4329856"/>
            <a:ext cx="509379" cy="512510"/>
            <a:chOff x="9098697" y="4867900"/>
            <a:chExt cx="509379" cy="512510"/>
          </a:xfrm>
        </p:grpSpPr>
        <p:grpSp>
          <p:nvGrpSpPr>
            <p:cNvPr id="52" name="Group 51">
              <a:extLst>
                <a:ext uri="{FF2B5EF4-FFF2-40B4-BE49-F238E27FC236}">
                  <a16:creationId xmlns:a16="http://schemas.microsoft.com/office/drawing/2014/main" id="{D724EA16-756F-40CC-8821-8079E62B58CC}"/>
                </a:ext>
              </a:extLst>
            </p:cNvPr>
            <p:cNvGrpSpPr/>
            <p:nvPr/>
          </p:nvGrpSpPr>
          <p:grpSpPr>
            <a:xfrm>
              <a:off x="9098697" y="4867900"/>
              <a:ext cx="509379" cy="512510"/>
              <a:chOff x="9106728" y="5156020"/>
              <a:chExt cx="509379" cy="512510"/>
            </a:xfrm>
          </p:grpSpPr>
          <p:sp>
            <p:nvSpPr>
              <p:cNvPr id="54" name="Rectangle: Rounded Corners 53">
                <a:extLst>
                  <a:ext uri="{FF2B5EF4-FFF2-40B4-BE49-F238E27FC236}">
                    <a16:creationId xmlns:a16="http://schemas.microsoft.com/office/drawing/2014/main" id="{410E7E22-4735-4D34-AC70-65E926C02042}"/>
                  </a:ext>
                </a:extLst>
              </p:cNvPr>
              <p:cNvSpPr/>
              <p:nvPr/>
            </p:nvSpPr>
            <p:spPr>
              <a:xfrm>
                <a:off x="9143030" y="5185930"/>
                <a:ext cx="472326"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57362FA9-864B-4C57-99F1-45D9FAE54DB6}"/>
                  </a:ext>
                </a:extLst>
              </p:cNvPr>
              <p:cNvSpPr/>
              <p:nvPr/>
            </p:nvSpPr>
            <p:spPr>
              <a:xfrm>
                <a:off x="9135887" y="5229984"/>
                <a:ext cx="451062" cy="39054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0F0EDAF7-D234-495F-94AF-26FDFBE37BE4}"/>
                  </a:ext>
                </a:extLst>
              </p:cNvPr>
              <p:cNvPicPr>
                <a:picLocks noChangeAspect="1"/>
              </p:cNvPicPr>
              <p:nvPr/>
            </p:nvPicPr>
            <p:blipFill rotWithShape="1">
              <a:blip r:embed="rId8"/>
              <a:srcRect l="10036" t="5808" r="11200" b="19567"/>
              <a:stretch/>
            </p:blipFill>
            <p:spPr>
              <a:xfrm>
                <a:off x="9106728" y="5156020"/>
                <a:ext cx="509379" cy="482601"/>
              </a:xfrm>
              <a:prstGeom prst="rect">
                <a:avLst/>
              </a:prstGeom>
            </p:spPr>
          </p:pic>
        </p:grpSp>
        <p:sp>
          <p:nvSpPr>
            <p:cNvPr id="53" name="TextBox 52">
              <a:extLst>
                <a:ext uri="{FF2B5EF4-FFF2-40B4-BE49-F238E27FC236}">
                  <a16:creationId xmlns:a16="http://schemas.microsoft.com/office/drawing/2014/main" id="{5D5241C5-858B-4084-A89A-4CB58883EF34}"/>
                </a:ext>
              </a:extLst>
            </p:cNvPr>
            <p:cNvSpPr txBox="1"/>
            <p:nvPr/>
          </p:nvSpPr>
          <p:spPr>
            <a:xfrm>
              <a:off x="9139702" y="5045403"/>
              <a:ext cx="439216" cy="230832"/>
            </a:xfrm>
            <a:prstGeom prst="rect">
              <a:avLst/>
            </a:prstGeom>
            <a:noFill/>
          </p:spPr>
          <p:txBody>
            <a:bodyPr wrap="square" rtlCol="0">
              <a:spAutoFit/>
            </a:bodyPr>
            <a:lstStyle/>
            <a:p>
              <a:r>
                <a:rPr lang="en-US" sz="900" b="1">
                  <a:latin typeface="Tw Cen MT" panose="020B0602020104020603" pitchFamily="34" charset="0"/>
                </a:rPr>
                <a:t>NOW</a:t>
              </a:r>
            </a:p>
          </p:txBody>
        </p:sp>
      </p:grpSp>
      <p:cxnSp>
        <p:nvCxnSpPr>
          <p:cNvPr id="45" name="Straight Connector 44">
            <a:extLst>
              <a:ext uri="{FF2B5EF4-FFF2-40B4-BE49-F238E27FC236}">
                <a16:creationId xmlns:a16="http://schemas.microsoft.com/office/drawing/2014/main" id="{42E775E7-9D04-43C9-AB3C-08B7E4451B5E}"/>
              </a:ext>
            </a:extLst>
          </p:cNvPr>
          <p:cNvCxnSpPr>
            <a:cxnSpLocks/>
            <a:stCxn id="85" idx="1"/>
          </p:cNvCxnSpPr>
          <p:nvPr/>
        </p:nvCxnSpPr>
        <p:spPr>
          <a:xfrm flipH="1">
            <a:off x="8899783" y="3423710"/>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AAD5F49-2275-4EAC-BB6A-EF46F9049E1C}"/>
              </a:ext>
            </a:extLst>
          </p:cNvPr>
          <p:cNvCxnSpPr>
            <a:cxnSpLocks/>
          </p:cNvCxnSpPr>
          <p:nvPr/>
        </p:nvCxnSpPr>
        <p:spPr>
          <a:xfrm flipH="1">
            <a:off x="8907596" y="4040454"/>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48F0CA0-744D-4BFB-BBD9-C95D23D064CA}"/>
              </a:ext>
            </a:extLst>
          </p:cNvPr>
          <p:cNvCxnSpPr>
            <a:cxnSpLocks/>
          </p:cNvCxnSpPr>
          <p:nvPr/>
        </p:nvCxnSpPr>
        <p:spPr>
          <a:xfrm flipH="1">
            <a:off x="8919442" y="4601046"/>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5BDA9DC-CF7D-43FE-968E-7068DDDE6070}"/>
              </a:ext>
            </a:extLst>
          </p:cNvPr>
          <p:cNvCxnSpPr>
            <a:cxnSpLocks/>
          </p:cNvCxnSpPr>
          <p:nvPr/>
        </p:nvCxnSpPr>
        <p:spPr>
          <a:xfrm flipH="1">
            <a:off x="8899783" y="5161638"/>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2147704-3542-4D1D-8E20-39A53266E8A9}"/>
              </a:ext>
            </a:extLst>
          </p:cNvPr>
          <p:cNvCxnSpPr>
            <a:cxnSpLocks/>
          </p:cNvCxnSpPr>
          <p:nvPr/>
        </p:nvCxnSpPr>
        <p:spPr>
          <a:xfrm flipH="1">
            <a:off x="8929523" y="5722230"/>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033A00A-3856-4706-A37C-205D7B1DA545}"/>
              </a:ext>
            </a:extLst>
          </p:cNvPr>
          <p:cNvCxnSpPr>
            <a:cxnSpLocks/>
          </p:cNvCxnSpPr>
          <p:nvPr/>
        </p:nvCxnSpPr>
        <p:spPr>
          <a:xfrm flipH="1">
            <a:off x="8907596" y="6282822"/>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CF0AE478-3E25-4FC1-B16A-73BC153B5BC7}"/>
              </a:ext>
            </a:extLst>
          </p:cNvPr>
          <p:cNvGrpSpPr/>
          <p:nvPr/>
        </p:nvGrpSpPr>
        <p:grpSpPr>
          <a:xfrm>
            <a:off x="9094083" y="4894580"/>
            <a:ext cx="2945517" cy="503120"/>
            <a:chOff x="9105977" y="5165410"/>
            <a:chExt cx="2945517" cy="503120"/>
          </a:xfrm>
        </p:grpSpPr>
        <p:grpSp>
          <p:nvGrpSpPr>
            <p:cNvPr id="90" name="Group 89">
              <a:extLst>
                <a:ext uri="{FF2B5EF4-FFF2-40B4-BE49-F238E27FC236}">
                  <a16:creationId xmlns:a16="http://schemas.microsoft.com/office/drawing/2014/main" id="{99BE4E65-4299-493A-9414-D8DCE5D7D53B}"/>
                </a:ext>
              </a:extLst>
            </p:cNvPr>
            <p:cNvGrpSpPr/>
            <p:nvPr/>
          </p:nvGrpSpPr>
          <p:grpSpPr>
            <a:xfrm>
              <a:off x="9330341" y="5257438"/>
              <a:ext cx="2721153" cy="326198"/>
              <a:chOff x="9330341" y="3768500"/>
              <a:chExt cx="2721153" cy="326198"/>
            </a:xfrm>
          </p:grpSpPr>
          <p:sp>
            <p:nvSpPr>
              <p:cNvPr id="94" name="Rectangle: Rounded Corners 93">
                <a:extLst>
                  <a:ext uri="{FF2B5EF4-FFF2-40B4-BE49-F238E27FC236}">
                    <a16:creationId xmlns:a16="http://schemas.microsoft.com/office/drawing/2014/main" id="{01CF04B6-14E6-4C61-9546-D469BA7C572D}"/>
                  </a:ext>
                </a:extLst>
              </p:cNvPr>
              <p:cNvSpPr/>
              <p:nvPr/>
            </p:nvSpPr>
            <p:spPr>
              <a:xfrm>
                <a:off x="9330341" y="3768500"/>
                <a:ext cx="2649775" cy="326198"/>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CB85C90F-894F-4B76-B4FD-6A25A08E13A4}"/>
                  </a:ext>
                </a:extLst>
              </p:cNvPr>
              <p:cNvSpPr txBox="1"/>
              <p:nvPr/>
            </p:nvSpPr>
            <p:spPr>
              <a:xfrm>
                <a:off x="9570932" y="3812456"/>
                <a:ext cx="2480562" cy="253916"/>
              </a:xfrm>
              <a:prstGeom prst="rect">
                <a:avLst/>
              </a:prstGeom>
              <a:noFill/>
            </p:spPr>
            <p:txBody>
              <a:bodyPr wrap="square" rtlCol="0">
                <a:spAutoFit/>
              </a:bodyPr>
              <a:lstStyle/>
              <a:p>
                <a:r>
                  <a:rPr lang="en-US" sz="1050">
                    <a:latin typeface="Tw Cen MT" panose="020B0602020104020603" pitchFamily="34" charset="0"/>
                  </a:rPr>
                  <a:t>Start of Design: Prelim Engineering Phase</a:t>
                </a:r>
              </a:p>
            </p:txBody>
          </p:sp>
        </p:grpSp>
        <p:grpSp>
          <p:nvGrpSpPr>
            <p:cNvPr id="91" name="Group 90">
              <a:extLst>
                <a:ext uri="{FF2B5EF4-FFF2-40B4-BE49-F238E27FC236}">
                  <a16:creationId xmlns:a16="http://schemas.microsoft.com/office/drawing/2014/main" id="{FDE65E29-5717-40BD-8798-4A10CE0CC0FF}"/>
                </a:ext>
              </a:extLst>
            </p:cNvPr>
            <p:cNvGrpSpPr/>
            <p:nvPr/>
          </p:nvGrpSpPr>
          <p:grpSpPr>
            <a:xfrm>
              <a:off x="9105977" y="5165410"/>
              <a:ext cx="509379" cy="503120"/>
              <a:chOff x="9073399" y="5146907"/>
              <a:chExt cx="509379" cy="503120"/>
            </a:xfrm>
          </p:grpSpPr>
          <p:sp>
            <p:nvSpPr>
              <p:cNvPr id="92" name="Rectangle: Rounded Corners 91">
                <a:extLst>
                  <a:ext uri="{FF2B5EF4-FFF2-40B4-BE49-F238E27FC236}">
                    <a16:creationId xmlns:a16="http://schemas.microsoft.com/office/drawing/2014/main" id="{8FD0FD21-25D8-4205-AAA4-49611FAD5E90}"/>
                  </a:ext>
                </a:extLst>
              </p:cNvPr>
              <p:cNvSpPr/>
              <p:nvPr/>
            </p:nvSpPr>
            <p:spPr>
              <a:xfrm>
                <a:off x="9110452" y="5167427"/>
                <a:ext cx="472326"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a:extLst>
                  <a:ext uri="{FF2B5EF4-FFF2-40B4-BE49-F238E27FC236}">
                    <a16:creationId xmlns:a16="http://schemas.microsoft.com/office/drawing/2014/main" id="{2A85DFE8-8FC1-4E98-941D-0E1E3F3DAC74}"/>
                  </a:ext>
                </a:extLst>
              </p:cNvPr>
              <p:cNvPicPr>
                <a:picLocks noChangeAspect="1"/>
              </p:cNvPicPr>
              <p:nvPr/>
            </p:nvPicPr>
            <p:blipFill rotWithShape="1">
              <a:blip r:embed="rId8"/>
              <a:srcRect l="10036" t="5808" r="11200" b="19567"/>
              <a:stretch/>
            </p:blipFill>
            <p:spPr>
              <a:xfrm>
                <a:off x="9073399" y="5146907"/>
                <a:ext cx="509379" cy="482601"/>
              </a:xfrm>
              <a:prstGeom prst="rect">
                <a:avLst/>
              </a:prstGeom>
            </p:spPr>
          </p:pic>
        </p:grpSp>
      </p:grpSp>
    </p:spTree>
    <p:extLst>
      <p:ext uri="{BB962C8B-B14F-4D97-AF65-F5344CB8AC3E}">
        <p14:creationId xmlns:p14="http://schemas.microsoft.com/office/powerpoint/2010/main" val="1726739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EFC87C-0F2D-4C15-83BF-9C784BC1FE02}"/>
              </a:ext>
            </a:extLst>
          </p:cNvPr>
          <p:cNvSpPr/>
          <p:nvPr/>
        </p:nvSpPr>
        <p:spPr>
          <a:xfrm>
            <a:off x="343035" y="250448"/>
            <a:ext cx="2016031" cy="20160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6BEA175-56C4-458C-94DA-8D8D6710FDBE}"/>
              </a:ext>
            </a:extLst>
          </p:cNvPr>
          <p:cNvSpPr/>
          <p:nvPr/>
        </p:nvSpPr>
        <p:spPr>
          <a:xfrm>
            <a:off x="2579636" y="256032"/>
            <a:ext cx="5716639" cy="1754326"/>
          </a:xfrm>
          <a:prstGeom prst="rect">
            <a:avLst/>
          </a:prstGeom>
        </p:spPr>
        <p:txBody>
          <a:bodyPr wrap="square" lIns="91440" tIns="45720" rIns="91440" bIns="45720" anchor="t">
            <a:spAutoFit/>
          </a:bodyPr>
          <a:lstStyle/>
          <a:p>
            <a:r>
              <a:rPr lang="en-US" sz="5400" b="1" dirty="0">
                <a:latin typeface="Tw Cen MT"/>
              </a:rPr>
              <a:t>Smallman Street Bike Lane</a:t>
            </a:r>
            <a:endParaRPr lang="en-US" sz="3600" dirty="0">
              <a:latin typeface="Tw Cen MT"/>
            </a:endParaRPr>
          </a:p>
        </p:txBody>
      </p:sp>
      <p:pic>
        <p:nvPicPr>
          <p:cNvPr id="4" name="Picture 3">
            <a:extLst>
              <a:ext uri="{FF2B5EF4-FFF2-40B4-BE49-F238E27FC236}">
                <a16:creationId xmlns:a16="http://schemas.microsoft.com/office/drawing/2014/main" id="{C06D0BE0-0BA2-4312-96BD-38CB4876A02F}"/>
              </a:ext>
            </a:extLst>
          </p:cNvPr>
          <p:cNvPicPr>
            <a:picLocks noChangeAspect="1"/>
          </p:cNvPicPr>
          <p:nvPr/>
        </p:nvPicPr>
        <p:blipFill rotWithShape="1">
          <a:blip r:embed="rId3"/>
          <a:srcRect l="13810" t="17212" r="13292" b="33444"/>
          <a:stretch/>
        </p:blipFill>
        <p:spPr>
          <a:xfrm>
            <a:off x="308790" y="571066"/>
            <a:ext cx="2081195" cy="1408694"/>
          </a:xfrm>
          <a:prstGeom prst="rect">
            <a:avLst/>
          </a:prstGeom>
        </p:spPr>
      </p:pic>
      <p:sp>
        <p:nvSpPr>
          <p:cNvPr id="7" name="TextBox 6">
            <a:extLst>
              <a:ext uri="{FF2B5EF4-FFF2-40B4-BE49-F238E27FC236}">
                <a16:creationId xmlns:a16="http://schemas.microsoft.com/office/drawing/2014/main" id="{9478652C-CB06-4C5D-9376-D190AFEDF0E2}"/>
              </a:ext>
            </a:extLst>
          </p:cNvPr>
          <p:cNvSpPr txBox="1"/>
          <p:nvPr/>
        </p:nvSpPr>
        <p:spPr>
          <a:xfrm>
            <a:off x="11634651" y="113211"/>
            <a:ext cx="473118" cy="369332"/>
          </a:xfrm>
          <a:prstGeom prst="rect">
            <a:avLst/>
          </a:prstGeom>
          <a:solidFill>
            <a:schemeClr val="bg1"/>
          </a:solidFill>
        </p:spPr>
        <p:txBody>
          <a:bodyPr wrap="square" rtlCol="0">
            <a:spAutoFit/>
          </a:bodyPr>
          <a:lstStyle/>
          <a:p>
            <a:r>
              <a:rPr lang="en-US">
                <a:latin typeface="Tw Cen MT" panose="020B0602020104020603" pitchFamily="34" charset="0"/>
              </a:rPr>
              <a:t>16</a:t>
            </a:r>
          </a:p>
        </p:txBody>
      </p:sp>
      <p:grpSp>
        <p:nvGrpSpPr>
          <p:cNvPr id="8" name="Group 7">
            <a:extLst>
              <a:ext uri="{FF2B5EF4-FFF2-40B4-BE49-F238E27FC236}">
                <a16:creationId xmlns:a16="http://schemas.microsoft.com/office/drawing/2014/main" id="{E3265B7F-6CC3-4B83-8567-26F894606675}"/>
              </a:ext>
            </a:extLst>
          </p:cNvPr>
          <p:cNvGrpSpPr/>
          <p:nvPr/>
        </p:nvGrpSpPr>
        <p:grpSpPr>
          <a:xfrm>
            <a:off x="8143875" y="2153178"/>
            <a:ext cx="3963894" cy="2694465"/>
            <a:chOff x="8143875" y="2153178"/>
            <a:chExt cx="3963894" cy="2694465"/>
          </a:xfrm>
        </p:grpSpPr>
        <p:sp>
          <p:nvSpPr>
            <p:cNvPr id="9" name="Freeform: Shape 8">
              <a:extLst>
                <a:ext uri="{FF2B5EF4-FFF2-40B4-BE49-F238E27FC236}">
                  <a16:creationId xmlns:a16="http://schemas.microsoft.com/office/drawing/2014/main" id="{7A98F67E-02D1-4F65-9B43-76CDAD99ADA9}"/>
                </a:ext>
              </a:extLst>
            </p:cNvPr>
            <p:cNvSpPr/>
            <p:nvPr/>
          </p:nvSpPr>
          <p:spPr>
            <a:xfrm>
              <a:off x="8296275" y="2286000"/>
              <a:ext cx="2495550" cy="1771650"/>
            </a:xfrm>
            <a:custGeom>
              <a:avLst/>
              <a:gdLst>
                <a:gd name="connsiteX0" fmla="*/ 9525 w 2495550"/>
                <a:gd name="connsiteY0" fmla="*/ 104775 h 1771650"/>
                <a:gd name="connsiteX1" fmla="*/ 95250 w 2495550"/>
                <a:gd name="connsiteY1" fmla="*/ 19050 h 1771650"/>
                <a:gd name="connsiteX2" fmla="*/ 2286000 w 2495550"/>
                <a:gd name="connsiteY2" fmla="*/ 0 h 1771650"/>
                <a:gd name="connsiteX3" fmla="*/ 2438400 w 2495550"/>
                <a:gd name="connsiteY3" fmla="*/ 19050 h 1771650"/>
                <a:gd name="connsiteX4" fmla="*/ 2476500 w 2495550"/>
                <a:gd name="connsiteY4" fmla="*/ 104775 h 1771650"/>
                <a:gd name="connsiteX5" fmla="*/ 2495550 w 2495550"/>
                <a:gd name="connsiteY5" fmla="*/ 238125 h 1771650"/>
                <a:gd name="connsiteX6" fmla="*/ 2486025 w 2495550"/>
                <a:gd name="connsiteY6" fmla="*/ 685800 h 1771650"/>
                <a:gd name="connsiteX7" fmla="*/ 2486025 w 2495550"/>
                <a:gd name="connsiteY7" fmla="*/ 885825 h 1771650"/>
                <a:gd name="connsiteX8" fmla="*/ 2495550 w 2495550"/>
                <a:gd name="connsiteY8" fmla="*/ 1009650 h 1771650"/>
                <a:gd name="connsiteX9" fmla="*/ 1914525 w 2495550"/>
                <a:gd name="connsiteY9" fmla="*/ 1000125 h 1771650"/>
                <a:gd name="connsiteX10" fmla="*/ 1695450 w 2495550"/>
                <a:gd name="connsiteY10" fmla="*/ 1066800 h 1771650"/>
                <a:gd name="connsiteX11" fmla="*/ 1666875 w 2495550"/>
                <a:gd name="connsiteY11" fmla="*/ 1209675 h 1771650"/>
                <a:gd name="connsiteX12" fmla="*/ 1676400 w 2495550"/>
                <a:gd name="connsiteY12" fmla="*/ 1543050 h 1771650"/>
                <a:gd name="connsiteX13" fmla="*/ 704850 w 2495550"/>
                <a:gd name="connsiteY13" fmla="*/ 1543050 h 1771650"/>
                <a:gd name="connsiteX14" fmla="*/ 381000 w 2495550"/>
                <a:gd name="connsiteY14" fmla="*/ 1771650 h 1771650"/>
                <a:gd name="connsiteX15" fmla="*/ 342900 w 2495550"/>
                <a:gd name="connsiteY15" fmla="*/ 1543050 h 1771650"/>
                <a:gd name="connsiteX16" fmla="*/ 76200 w 2495550"/>
                <a:gd name="connsiteY16" fmla="*/ 1495425 h 1771650"/>
                <a:gd name="connsiteX17" fmla="*/ 19050 w 2495550"/>
                <a:gd name="connsiteY17" fmla="*/ 1438275 h 1771650"/>
                <a:gd name="connsiteX18" fmla="*/ 9525 w 2495550"/>
                <a:gd name="connsiteY18" fmla="*/ 1295400 h 1771650"/>
                <a:gd name="connsiteX19" fmla="*/ 9525 w 2495550"/>
                <a:gd name="connsiteY19" fmla="*/ 1181100 h 1771650"/>
                <a:gd name="connsiteX20" fmla="*/ 0 w 2495550"/>
                <a:gd name="connsiteY20" fmla="*/ 400050 h 1771650"/>
                <a:gd name="connsiteX21" fmla="*/ 9525 w 2495550"/>
                <a:gd name="connsiteY21" fmla="*/ 104775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95550" h="1771650">
                  <a:moveTo>
                    <a:pt x="9525" y="104775"/>
                  </a:moveTo>
                  <a:lnTo>
                    <a:pt x="95250" y="19050"/>
                  </a:lnTo>
                  <a:lnTo>
                    <a:pt x="2286000" y="0"/>
                  </a:lnTo>
                  <a:lnTo>
                    <a:pt x="2438400" y="19050"/>
                  </a:lnTo>
                  <a:lnTo>
                    <a:pt x="2476500" y="104775"/>
                  </a:lnTo>
                  <a:lnTo>
                    <a:pt x="2495550" y="238125"/>
                  </a:lnTo>
                  <a:lnTo>
                    <a:pt x="2486025" y="685800"/>
                  </a:lnTo>
                  <a:lnTo>
                    <a:pt x="2486025" y="885825"/>
                  </a:lnTo>
                  <a:lnTo>
                    <a:pt x="2495550" y="1009650"/>
                  </a:lnTo>
                  <a:lnTo>
                    <a:pt x="1914525" y="1000125"/>
                  </a:lnTo>
                  <a:lnTo>
                    <a:pt x="1695450" y="1066800"/>
                  </a:lnTo>
                  <a:lnTo>
                    <a:pt x="1666875" y="1209675"/>
                  </a:lnTo>
                  <a:lnTo>
                    <a:pt x="1676400" y="1543050"/>
                  </a:lnTo>
                  <a:lnTo>
                    <a:pt x="704850" y="1543050"/>
                  </a:lnTo>
                  <a:lnTo>
                    <a:pt x="381000" y="1771650"/>
                  </a:lnTo>
                  <a:lnTo>
                    <a:pt x="342900" y="1543050"/>
                  </a:lnTo>
                  <a:lnTo>
                    <a:pt x="76200" y="1495425"/>
                  </a:lnTo>
                  <a:lnTo>
                    <a:pt x="19050" y="1438275"/>
                  </a:lnTo>
                  <a:lnTo>
                    <a:pt x="9525" y="1295400"/>
                  </a:lnTo>
                  <a:lnTo>
                    <a:pt x="9525" y="1181100"/>
                  </a:lnTo>
                  <a:lnTo>
                    <a:pt x="0" y="400050"/>
                  </a:lnTo>
                  <a:lnTo>
                    <a:pt x="9525" y="104775"/>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2FFEE60-22CE-4FD1-92B6-855FDAB52D4D}"/>
                </a:ext>
              </a:extLst>
            </p:cNvPr>
            <p:cNvPicPr>
              <a:picLocks noChangeAspect="1"/>
            </p:cNvPicPr>
            <p:nvPr/>
          </p:nvPicPr>
          <p:blipFill rotWithShape="1">
            <a:blip r:embed="rId4">
              <a:extLst>
                <a:ext uri="{28A0092B-C50C-407E-A947-70E740481C1C}">
                  <a14:useLocalDpi xmlns:a14="http://schemas.microsoft.com/office/drawing/2010/main" val="0"/>
                </a:ext>
              </a:extLst>
            </a:blip>
            <a:srcRect l="30588" t="34249" r="11612" b="26462"/>
            <a:stretch/>
          </p:blipFill>
          <p:spPr>
            <a:xfrm>
              <a:off x="8143875" y="2153178"/>
              <a:ext cx="3963894" cy="2694465"/>
            </a:xfrm>
            <a:prstGeom prst="rect">
              <a:avLst/>
            </a:prstGeom>
          </p:spPr>
        </p:pic>
        <p:sp>
          <p:nvSpPr>
            <p:cNvPr id="11" name="TextBox 10">
              <a:extLst>
                <a:ext uri="{FF2B5EF4-FFF2-40B4-BE49-F238E27FC236}">
                  <a16:creationId xmlns:a16="http://schemas.microsoft.com/office/drawing/2014/main" id="{BDE22476-DBDD-4902-AD4B-DCA953FD494F}"/>
                </a:ext>
              </a:extLst>
            </p:cNvPr>
            <p:cNvSpPr txBox="1"/>
            <p:nvPr/>
          </p:nvSpPr>
          <p:spPr>
            <a:xfrm>
              <a:off x="8343900" y="2297506"/>
              <a:ext cx="2562225" cy="1323439"/>
            </a:xfrm>
            <a:prstGeom prst="rect">
              <a:avLst/>
            </a:prstGeom>
            <a:noFill/>
          </p:spPr>
          <p:txBody>
            <a:bodyPr wrap="square" rtlCol="0">
              <a:spAutoFit/>
            </a:bodyPr>
            <a:lstStyle/>
            <a:p>
              <a:r>
                <a:rPr lang="en-US" sz="2000" b="1">
                  <a:latin typeface="Tw Cen MT" panose="020B0602020104020603" pitchFamily="34" charset="0"/>
                </a:rPr>
                <a:t>DOMI staff are here to answer your questions about this project.</a:t>
              </a:r>
            </a:p>
          </p:txBody>
        </p:sp>
      </p:grpSp>
      <p:sp>
        <p:nvSpPr>
          <p:cNvPr id="12" name="TextBox 11">
            <a:extLst>
              <a:ext uri="{FF2B5EF4-FFF2-40B4-BE49-F238E27FC236}">
                <a16:creationId xmlns:a16="http://schemas.microsoft.com/office/drawing/2014/main" id="{399B64EA-3C75-4C2F-8509-E274D70D662D}"/>
              </a:ext>
            </a:extLst>
          </p:cNvPr>
          <p:cNvSpPr txBox="1"/>
          <p:nvPr/>
        </p:nvSpPr>
        <p:spPr>
          <a:xfrm>
            <a:off x="1084212" y="4135866"/>
            <a:ext cx="7059663" cy="2646878"/>
          </a:xfrm>
          <a:prstGeom prst="rect">
            <a:avLst/>
          </a:prstGeom>
          <a:noFill/>
        </p:spPr>
        <p:txBody>
          <a:bodyPr wrap="square" lIns="91440" tIns="45720" rIns="91440" bIns="45720" rtlCol="0" anchor="t">
            <a:spAutoFit/>
          </a:bodyPr>
          <a:lstStyle/>
          <a:p>
            <a:r>
              <a:rPr lang="en-US" sz="2200" dirty="0">
                <a:latin typeface="Tw Cen MT"/>
              </a:rPr>
              <a:t>The Smallman Street Bike Connection project aims to provide a dedicated and safe bike connection through the strip. This project includes: </a:t>
            </a:r>
            <a:endParaRPr lang="en-US" sz="2200" dirty="0">
              <a:latin typeface="Tw Cen MT" panose="020B0602020104020603" pitchFamily="34" charset="0"/>
            </a:endParaRPr>
          </a:p>
          <a:p>
            <a:pPr marL="1257300" lvl="2" indent="-342900">
              <a:buFont typeface="Arial" panose="020B0604020202020204" pitchFamily="34" charset="0"/>
              <a:buChar char="•"/>
            </a:pPr>
            <a:r>
              <a:rPr lang="en-US" sz="2000" b="1" dirty="0">
                <a:latin typeface="Tw Cen MT"/>
              </a:rPr>
              <a:t>Dedicated Bike Facilities Outbound on Smallman St to pair with the inbound On-Street Bike Facilities on Penn Ave.</a:t>
            </a:r>
          </a:p>
          <a:p>
            <a:pPr marL="1257300" lvl="2" indent="-342900">
              <a:buFont typeface="Arial" panose="020B0604020202020204" pitchFamily="34" charset="0"/>
              <a:buChar char="•"/>
            </a:pPr>
            <a:r>
              <a:rPr lang="en-US" sz="2000" b="1" dirty="0">
                <a:latin typeface="Tw Cen MT"/>
              </a:rPr>
              <a:t>Wayfinding To/From Existing and Proposed Facilities</a:t>
            </a:r>
          </a:p>
          <a:p>
            <a:pPr marL="1257300" lvl="2" indent="-342900">
              <a:buFont typeface="Arial" panose="020B0604020202020204" pitchFamily="34" charset="0"/>
              <a:buChar char="•"/>
            </a:pPr>
            <a:r>
              <a:rPr lang="en-US" sz="2000" b="1" dirty="0">
                <a:latin typeface="Tw Cen MT"/>
              </a:rPr>
              <a:t>Safe Connections to Existing and Proposed Facilities</a:t>
            </a:r>
          </a:p>
        </p:txBody>
      </p:sp>
      <p:sp>
        <p:nvSpPr>
          <p:cNvPr id="13" name="TextBox 12">
            <a:extLst>
              <a:ext uri="{FF2B5EF4-FFF2-40B4-BE49-F238E27FC236}">
                <a16:creationId xmlns:a16="http://schemas.microsoft.com/office/drawing/2014/main" id="{DB624921-4F9D-4277-B5B8-D3935D983C44}"/>
              </a:ext>
            </a:extLst>
          </p:cNvPr>
          <p:cNvSpPr txBox="1"/>
          <p:nvPr/>
        </p:nvSpPr>
        <p:spPr>
          <a:xfrm>
            <a:off x="1084212" y="2340828"/>
            <a:ext cx="6726288" cy="1785104"/>
          </a:xfrm>
          <a:prstGeom prst="rect">
            <a:avLst/>
          </a:prstGeom>
          <a:noFill/>
        </p:spPr>
        <p:txBody>
          <a:bodyPr wrap="square" rtlCol="0">
            <a:spAutoFit/>
          </a:bodyPr>
          <a:lstStyle/>
          <a:p>
            <a:r>
              <a:rPr lang="en-US" sz="2200">
                <a:latin typeface="Tw Cen MT" panose="020B0602020104020603" pitchFamily="34" charset="0"/>
              </a:rPr>
              <a:t>Smallman Street is identified in the Strip District Mobility Plan as a good location for dedicated/protected bike facilities. Smallman Street has lower crash volumes than both Penn and Liberty Aves and is already used by cyclists as a connection through the Strip District. </a:t>
            </a:r>
          </a:p>
        </p:txBody>
      </p:sp>
      <p:grpSp>
        <p:nvGrpSpPr>
          <p:cNvPr id="14" name="Group 13">
            <a:extLst>
              <a:ext uri="{FF2B5EF4-FFF2-40B4-BE49-F238E27FC236}">
                <a16:creationId xmlns:a16="http://schemas.microsoft.com/office/drawing/2014/main" id="{3D4C3438-EE98-44E5-93E3-A046A0E3590F}"/>
              </a:ext>
            </a:extLst>
          </p:cNvPr>
          <p:cNvGrpSpPr/>
          <p:nvPr/>
        </p:nvGrpSpPr>
        <p:grpSpPr>
          <a:xfrm>
            <a:off x="8343900" y="4823611"/>
            <a:ext cx="3753565" cy="1162051"/>
            <a:chOff x="8853555" y="2659904"/>
            <a:chExt cx="3753565" cy="1162051"/>
          </a:xfrm>
        </p:grpSpPr>
        <p:sp>
          <p:nvSpPr>
            <p:cNvPr id="15" name="Oval 14">
              <a:extLst>
                <a:ext uri="{FF2B5EF4-FFF2-40B4-BE49-F238E27FC236}">
                  <a16:creationId xmlns:a16="http://schemas.microsoft.com/office/drawing/2014/main" id="{CB07861A-5CA8-494E-B354-13AC55F1C165}"/>
                </a:ext>
              </a:extLst>
            </p:cNvPr>
            <p:cNvSpPr/>
            <p:nvPr/>
          </p:nvSpPr>
          <p:spPr>
            <a:xfrm>
              <a:off x="8853555" y="2659904"/>
              <a:ext cx="1162051" cy="1162051"/>
            </a:xfrm>
            <a:prstGeom prst="ellipse">
              <a:avLst/>
            </a:prstGeom>
            <a:blipFill>
              <a:blip r:embed="rId5"/>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A99FA94-8620-44B2-9401-5440C040D98B}"/>
                </a:ext>
              </a:extLst>
            </p:cNvPr>
            <p:cNvSpPr txBox="1"/>
            <p:nvPr/>
          </p:nvSpPr>
          <p:spPr>
            <a:xfrm>
              <a:off x="10129126" y="2933152"/>
              <a:ext cx="2477994" cy="615553"/>
            </a:xfrm>
            <a:prstGeom prst="rect">
              <a:avLst/>
            </a:prstGeom>
            <a:noFill/>
          </p:spPr>
          <p:txBody>
            <a:bodyPr wrap="square">
              <a:spAutoFit/>
            </a:bodyPr>
            <a:lstStyle/>
            <a:p>
              <a:r>
                <a:rPr lang="en-US" b="1">
                  <a:solidFill>
                    <a:schemeClr val="accent5"/>
                  </a:solidFill>
                  <a:latin typeface="Tw Cen MT" panose="020B0602020104020603" pitchFamily="34" charset="0"/>
                </a:rPr>
                <a:t>Kevin Brown</a:t>
              </a:r>
            </a:p>
            <a:p>
              <a:r>
                <a:rPr lang="en-US" sz="1600">
                  <a:latin typeface="Tw Cen MT" panose="020B0602020104020603" pitchFamily="34" charset="0"/>
                </a:rPr>
                <a:t>Principal Planner</a:t>
              </a:r>
            </a:p>
          </p:txBody>
        </p:sp>
      </p:grpSp>
    </p:spTree>
    <p:extLst>
      <p:ext uri="{BB962C8B-B14F-4D97-AF65-F5344CB8AC3E}">
        <p14:creationId xmlns:p14="http://schemas.microsoft.com/office/powerpoint/2010/main" val="3259744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4734" y="1244263"/>
            <a:ext cx="9371066" cy="3801041"/>
          </a:xfrm>
          <a:prstGeom prst="rect">
            <a:avLst/>
          </a:prstGeom>
        </p:spPr>
        <p:txBody>
          <a:bodyPr wrap="square" lIns="91440" tIns="45720" rIns="91440" bIns="45720" anchor="t">
            <a:spAutoFit/>
          </a:bodyPr>
          <a:lstStyle/>
          <a:p>
            <a:pPr lvl="1">
              <a:spcAft>
                <a:spcPts val="600"/>
              </a:spcAft>
            </a:pPr>
            <a:r>
              <a:rPr lang="en-US" sz="3600" b="1" dirty="0">
                <a:latin typeface="Tw Cen MT"/>
              </a:rPr>
              <a:t>	Existing Conditions</a:t>
            </a:r>
          </a:p>
          <a:p>
            <a:pPr lvl="1">
              <a:spcAft>
                <a:spcPts val="600"/>
              </a:spcAft>
            </a:pPr>
            <a:r>
              <a:rPr lang="en-US" sz="3600" b="1" dirty="0">
                <a:latin typeface="Tw Cen MT"/>
              </a:rPr>
              <a:t>	Mobility Concerns</a:t>
            </a:r>
          </a:p>
          <a:p>
            <a:pPr lvl="1">
              <a:spcAft>
                <a:spcPts val="600"/>
              </a:spcAft>
            </a:pPr>
            <a:r>
              <a:rPr lang="en-US" sz="3600" b="1" dirty="0">
                <a:latin typeface="Tw Cen MT"/>
              </a:rPr>
              <a:t>	Liberty Ave HSIP </a:t>
            </a:r>
            <a:r>
              <a:rPr lang="en-US" sz="2000" b="1" i="1" dirty="0">
                <a:latin typeface="Tw Cen MT"/>
              </a:rPr>
              <a:t>(Status: Final Design)</a:t>
            </a:r>
          </a:p>
          <a:p>
            <a:pPr lvl="1">
              <a:spcAft>
                <a:spcPts val="600"/>
              </a:spcAft>
            </a:pPr>
            <a:r>
              <a:rPr lang="en-US" sz="3600" b="1" dirty="0">
                <a:latin typeface="Tw Cen MT"/>
              </a:rPr>
              <a:t>	28</a:t>
            </a:r>
            <a:r>
              <a:rPr lang="en-US" sz="3600" b="1" baseline="30000" dirty="0">
                <a:latin typeface="Tw Cen MT"/>
              </a:rPr>
              <a:t>th</a:t>
            </a:r>
            <a:r>
              <a:rPr lang="en-US" sz="3600" b="1" dirty="0">
                <a:latin typeface="Tw Cen MT"/>
              </a:rPr>
              <a:t> St Bridge 	</a:t>
            </a:r>
            <a:r>
              <a:rPr lang="en-US" sz="2000" b="1" i="1" dirty="0">
                <a:latin typeface="Tw Cen MT"/>
              </a:rPr>
              <a:t>(Status: Prelim Engineering)</a:t>
            </a:r>
          </a:p>
          <a:p>
            <a:pPr lvl="1">
              <a:spcAft>
                <a:spcPts val="600"/>
              </a:spcAft>
            </a:pPr>
            <a:r>
              <a:rPr lang="en-US" sz="3600" b="1" dirty="0">
                <a:latin typeface="Tw Cen MT"/>
              </a:rPr>
              <a:t>	Penn Avenue Signals </a:t>
            </a:r>
            <a:r>
              <a:rPr lang="en-US" sz="2000" b="1" i="1" dirty="0">
                <a:latin typeface="Tw Cen MT"/>
              </a:rPr>
              <a:t>(Status: Contract Negotiation)</a:t>
            </a:r>
            <a:endParaRPr lang="en-US" sz="3600" b="1" dirty="0">
              <a:latin typeface="Tw Cen MT"/>
            </a:endParaRPr>
          </a:p>
          <a:p>
            <a:pPr lvl="1">
              <a:spcAft>
                <a:spcPts val="600"/>
              </a:spcAft>
            </a:pPr>
            <a:r>
              <a:rPr lang="en-US" sz="3600" b="1" dirty="0">
                <a:latin typeface="Tw Cen MT"/>
              </a:rPr>
              <a:t>	Smallman St Bike Lane </a:t>
            </a:r>
            <a:r>
              <a:rPr lang="en-US" sz="2000" b="1" i="1" dirty="0">
                <a:latin typeface="Tw Cen MT"/>
              </a:rPr>
              <a:t>(Status: Initial Public Engagement)</a:t>
            </a:r>
          </a:p>
        </p:txBody>
      </p:sp>
      <p:sp>
        <p:nvSpPr>
          <p:cNvPr id="4" name="Rectangle 3">
            <a:extLst>
              <a:ext uri="{FF2B5EF4-FFF2-40B4-BE49-F238E27FC236}">
                <a16:creationId xmlns:a16="http://schemas.microsoft.com/office/drawing/2014/main" id="{4EC079EB-59DA-42B4-84BE-5F6C86D7697E}"/>
              </a:ext>
            </a:extLst>
          </p:cNvPr>
          <p:cNvSpPr/>
          <p:nvPr/>
        </p:nvSpPr>
        <p:spPr>
          <a:xfrm>
            <a:off x="343035" y="250448"/>
            <a:ext cx="2016031" cy="20160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E43606C-C9DF-47BA-BABA-9E51FB306250}"/>
              </a:ext>
            </a:extLst>
          </p:cNvPr>
          <p:cNvPicPr>
            <a:picLocks noChangeAspect="1"/>
          </p:cNvPicPr>
          <p:nvPr/>
        </p:nvPicPr>
        <p:blipFill rotWithShape="1">
          <a:blip r:embed="rId2"/>
          <a:srcRect l="10140" r="9769" b="19333"/>
          <a:stretch/>
        </p:blipFill>
        <p:spPr>
          <a:xfrm>
            <a:off x="2911107" y="1256896"/>
            <a:ext cx="637406" cy="641986"/>
          </a:xfrm>
          <a:prstGeom prst="rect">
            <a:avLst/>
          </a:prstGeom>
        </p:spPr>
      </p:pic>
      <p:grpSp>
        <p:nvGrpSpPr>
          <p:cNvPr id="7" name="Group 6">
            <a:extLst>
              <a:ext uri="{FF2B5EF4-FFF2-40B4-BE49-F238E27FC236}">
                <a16:creationId xmlns:a16="http://schemas.microsoft.com/office/drawing/2014/main" id="{7453CB53-BD91-4CE3-89D8-5EA548DEFA6E}"/>
              </a:ext>
            </a:extLst>
          </p:cNvPr>
          <p:cNvGrpSpPr/>
          <p:nvPr/>
        </p:nvGrpSpPr>
        <p:grpSpPr>
          <a:xfrm>
            <a:off x="2911107" y="1893009"/>
            <a:ext cx="637406" cy="614029"/>
            <a:chOff x="1084804" y="324552"/>
            <a:chExt cx="1743959" cy="1679998"/>
          </a:xfrm>
        </p:grpSpPr>
        <p:pic>
          <p:nvPicPr>
            <p:cNvPr id="8" name="Picture 7">
              <a:extLst>
                <a:ext uri="{FF2B5EF4-FFF2-40B4-BE49-F238E27FC236}">
                  <a16:creationId xmlns:a16="http://schemas.microsoft.com/office/drawing/2014/main" id="{084D3194-B954-46DD-BB9C-EBBE5F84E4DE}"/>
                </a:ext>
              </a:extLst>
            </p:cNvPr>
            <p:cNvPicPr>
              <a:picLocks noChangeAspect="1"/>
            </p:cNvPicPr>
            <p:nvPr/>
          </p:nvPicPr>
          <p:blipFill rotWithShape="1">
            <a:blip r:embed="rId3"/>
            <a:srcRect l="6826" r="7062" b="17048"/>
            <a:stretch/>
          </p:blipFill>
          <p:spPr>
            <a:xfrm>
              <a:off x="1084804" y="324552"/>
              <a:ext cx="1743959" cy="1679998"/>
            </a:xfrm>
            <a:prstGeom prst="rect">
              <a:avLst/>
            </a:prstGeom>
          </p:spPr>
        </p:pic>
        <p:grpSp>
          <p:nvGrpSpPr>
            <p:cNvPr id="9" name="Group 8">
              <a:extLst>
                <a:ext uri="{FF2B5EF4-FFF2-40B4-BE49-F238E27FC236}">
                  <a16:creationId xmlns:a16="http://schemas.microsoft.com/office/drawing/2014/main" id="{3D740688-AD5F-4DA8-BF9F-A516D76BD131}"/>
                </a:ext>
              </a:extLst>
            </p:cNvPr>
            <p:cNvGrpSpPr/>
            <p:nvPr/>
          </p:nvGrpSpPr>
          <p:grpSpPr>
            <a:xfrm>
              <a:off x="1464302" y="939331"/>
              <a:ext cx="344143" cy="377463"/>
              <a:chOff x="774472" y="497632"/>
              <a:chExt cx="344143" cy="377463"/>
            </a:xfrm>
          </p:grpSpPr>
          <p:sp>
            <p:nvSpPr>
              <p:cNvPr id="14" name="Oval 13">
                <a:extLst>
                  <a:ext uri="{FF2B5EF4-FFF2-40B4-BE49-F238E27FC236}">
                    <a16:creationId xmlns:a16="http://schemas.microsoft.com/office/drawing/2014/main" id="{550A8258-618A-43B9-A78E-85DDC5ACFB60}"/>
                  </a:ext>
                </a:extLst>
              </p:cNvPr>
              <p:cNvSpPr/>
              <p:nvPr/>
            </p:nvSpPr>
            <p:spPr>
              <a:xfrm>
                <a:off x="831680" y="571500"/>
                <a:ext cx="229728" cy="22972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B62274C-E28F-45E1-9230-4757F969F63B}"/>
                  </a:ext>
                </a:extLst>
              </p:cNvPr>
              <p:cNvPicPr>
                <a:picLocks noChangeAspect="1"/>
              </p:cNvPicPr>
              <p:nvPr/>
            </p:nvPicPr>
            <p:blipFill rotWithShape="1">
              <a:blip r:embed="rId4"/>
              <a:srcRect l="16952" r="17143" b="27714"/>
              <a:stretch/>
            </p:blipFill>
            <p:spPr>
              <a:xfrm flipH="1">
                <a:off x="774472" y="497632"/>
                <a:ext cx="344143" cy="377463"/>
              </a:xfrm>
              <a:prstGeom prst="rect">
                <a:avLst/>
              </a:prstGeom>
            </p:spPr>
          </p:pic>
        </p:grpSp>
        <p:grpSp>
          <p:nvGrpSpPr>
            <p:cNvPr id="11" name="Group 10">
              <a:extLst>
                <a:ext uri="{FF2B5EF4-FFF2-40B4-BE49-F238E27FC236}">
                  <a16:creationId xmlns:a16="http://schemas.microsoft.com/office/drawing/2014/main" id="{DDBBDC2B-12A6-46BE-AC72-EA3C16EDF8A7}"/>
                </a:ext>
              </a:extLst>
            </p:cNvPr>
            <p:cNvGrpSpPr/>
            <p:nvPr/>
          </p:nvGrpSpPr>
          <p:grpSpPr>
            <a:xfrm flipH="1">
              <a:off x="1989879" y="865463"/>
              <a:ext cx="344143" cy="377463"/>
              <a:chOff x="774472" y="497632"/>
              <a:chExt cx="344143" cy="377463"/>
            </a:xfrm>
          </p:grpSpPr>
          <p:sp>
            <p:nvSpPr>
              <p:cNvPr id="12" name="Oval 11">
                <a:extLst>
                  <a:ext uri="{FF2B5EF4-FFF2-40B4-BE49-F238E27FC236}">
                    <a16:creationId xmlns:a16="http://schemas.microsoft.com/office/drawing/2014/main" id="{5BE9C4C7-C114-43CC-8268-76062AB04F5B}"/>
                  </a:ext>
                </a:extLst>
              </p:cNvPr>
              <p:cNvSpPr/>
              <p:nvPr/>
            </p:nvSpPr>
            <p:spPr>
              <a:xfrm>
                <a:off x="831680" y="571500"/>
                <a:ext cx="229728" cy="22972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B35FC0D-D285-45E1-AEA1-FEF26F8CE243}"/>
                  </a:ext>
                </a:extLst>
              </p:cNvPr>
              <p:cNvPicPr>
                <a:picLocks noChangeAspect="1"/>
              </p:cNvPicPr>
              <p:nvPr/>
            </p:nvPicPr>
            <p:blipFill rotWithShape="1">
              <a:blip r:embed="rId4"/>
              <a:srcRect l="16952" r="17143" b="27714"/>
              <a:stretch/>
            </p:blipFill>
            <p:spPr>
              <a:xfrm flipH="1">
                <a:off x="774472" y="497632"/>
                <a:ext cx="344143" cy="377463"/>
              </a:xfrm>
              <a:prstGeom prst="rect">
                <a:avLst/>
              </a:prstGeom>
            </p:spPr>
          </p:pic>
        </p:grpSp>
      </p:grpSp>
      <p:pic>
        <p:nvPicPr>
          <p:cNvPr id="16" name="Picture 15">
            <a:extLst>
              <a:ext uri="{FF2B5EF4-FFF2-40B4-BE49-F238E27FC236}">
                <a16:creationId xmlns:a16="http://schemas.microsoft.com/office/drawing/2014/main" id="{B4584E73-E321-4C5B-BE8D-1279301ACFD9}"/>
              </a:ext>
            </a:extLst>
          </p:cNvPr>
          <p:cNvPicPr>
            <a:picLocks noChangeAspect="1"/>
          </p:cNvPicPr>
          <p:nvPr/>
        </p:nvPicPr>
        <p:blipFill rotWithShape="1">
          <a:blip r:embed="rId5"/>
          <a:srcRect l="13810" t="17212" r="13292" b="33444"/>
          <a:stretch/>
        </p:blipFill>
        <p:spPr>
          <a:xfrm>
            <a:off x="2873026" y="4438873"/>
            <a:ext cx="768608" cy="520246"/>
          </a:xfrm>
          <a:prstGeom prst="rect">
            <a:avLst/>
          </a:prstGeom>
        </p:spPr>
      </p:pic>
      <p:sp>
        <p:nvSpPr>
          <p:cNvPr id="22" name="Rectangle 21">
            <a:extLst>
              <a:ext uri="{FF2B5EF4-FFF2-40B4-BE49-F238E27FC236}">
                <a16:creationId xmlns:a16="http://schemas.microsoft.com/office/drawing/2014/main" id="{4D45DEF6-1ABA-4284-91B2-9792B6346AD8}"/>
              </a:ext>
            </a:extLst>
          </p:cNvPr>
          <p:cNvSpPr/>
          <p:nvPr/>
        </p:nvSpPr>
        <p:spPr>
          <a:xfrm>
            <a:off x="2579636" y="256032"/>
            <a:ext cx="9307564" cy="923330"/>
          </a:xfrm>
          <a:prstGeom prst="rect">
            <a:avLst/>
          </a:prstGeom>
        </p:spPr>
        <p:txBody>
          <a:bodyPr wrap="square">
            <a:spAutoFit/>
          </a:bodyPr>
          <a:lstStyle/>
          <a:p>
            <a:r>
              <a:rPr lang="en-US" sz="5400" b="1">
                <a:latin typeface="Tw Cen MT" panose="020B0602020104020603" pitchFamily="34" charset="0"/>
              </a:rPr>
              <a:t>Strip District Projects</a:t>
            </a:r>
            <a:endParaRPr lang="en-US" sz="3600">
              <a:latin typeface="Tw Cen MT" panose="020B0602020104020603" pitchFamily="34" charset="0"/>
            </a:endParaRPr>
          </a:p>
        </p:txBody>
      </p:sp>
      <p:sp>
        <p:nvSpPr>
          <p:cNvPr id="2" name="TextBox 1">
            <a:extLst>
              <a:ext uri="{FF2B5EF4-FFF2-40B4-BE49-F238E27FC236}">
                <a16:creationId xmlns:a16="http://schemas.microsoft.com/office/drawing/2014/main" id="{32F7C5B3-BD2F-4688-908C-FE5577E0A6B6}"/>
              </a:ext>
            </a:extLst>
          </p:cNvPr>
          <p:cNvSpPr txBox="1"/>
          <p:nvPr/>
        </p:nvSpPr>
        <p:spPr>
          <a:xfrm>
            <a:off x="11773988" y="113211"/>
            <a:ext cx="333781" cy="369332"/>
          </a:xfrm>
          <a:prstGeom prst="rect">
            <a:avLst/>
          </a:prstGeom>
          <a:noFill/>
        </p:spPr>
        <p:txBody>
          <a:bodyPr wrap="square" rtlCol="0">
            <a:spAutoFit/>
          </a:bodyPr>
          <a:lstStyle/>
          <a:p>
            <a:r>
              <a:rPr lang="en-US">
                <a:latin typeface="Tw Cen MT" panose="020B0602020104020603" pitchFamily="34" charset="0"/>
              </a:rPr>
              <a:t>2</a:t>
            </a:r>
          </a:p>
        </p:txBody>
      </p:sp>
      <p:pic>
        <p:nvPicPr>
          <p:cNvPr id="17" name="Picture 16">
            <a:extLst>
              <a:ext uri="{FF2B5EF4-FFF2-40B4-BE49-F238E27FC236}">
                <a16:creationId xmlns:a16="http://schemas.microsoft.com/office/drawing/2014/main" id="{4BB1673B-215C-4300-81D8-51BBCE8C261B}"/>
              </a:ext>
            </a:extLst>
          </p:cNvPr>
          <p:cNvPicPr>
            <a:picLocks noChangeAspect="1"/>
          </p:cNvPicPr>
          <p:nvPr/>
        </p:nvPicPr>
        <p:blipFill rotWithShape="1">
          <a:blip r:embed="rId6"/>
          <a:srcRect l="7528" t="2328" r="7878" b="19574"/>
          <a:stretch/>
        </p:blipFill>
        <p:spPr>
          <a:xfrm>
            <a:off x="2960148" y="3853726"/>
            <a:ext cx="563516" cy="520246"/>
          </a:xfrm>
          <a:prstGeom prst="rect">
            <a:avLst/>
          </a:prstGeom>
        </p:spPr>
      </p:pic>
      <p:grpSp>
        <p:nvGrpSpPr>
          <p:cNvPr id="33" name="Group 32">
            <a:extLst>
              <a:ext uri="{FF2B5EF4-FFF2-40B4-BE49-F238E27FC236}">
                <a16:creationId xmlns:a16="http://schemas.microsoft.com/office/drawing/2014/main" id="{E542B246-4C21-4B6A-B5BA-DF405F17662D}"/>
              </a:ext>
            </a:extLst>
          </p:cNvPr>
          <p:cNvGrpSpPr/>
          <p:nvPr/>
        </p:nvGrpSpPr>
        <p:grpSpPr>
          <a:xfrm>
            <a:off x="2880549" y="3236047"/>
            <a:ext cx="768608" cy="519094"/>
            <a:chOff x="9767215" y="3574106"/>
            <a:chExt cx="1253210" cy="846379"/>
          </a:xfrm>
        </p:grpSpPr>
        <p:pic>
          <p:nvPicPr>
            <p:cNvPr id="27" name="Picture 26">
              <a:extLst>
                <a:ext uri="{FF2B5EF4-FFF2-40B4-BE49-F238E27FC236}">
                  <a16:creationId xmlns:a16="http://schemas.microsoft.com/office/drawing/2014/main" id="{E813C4FE-9DC6-4938-9AAA-7036862E6E00}"/>
                </a:ext>
              </a:extLst>
            </p:cNvPr>
            <p:cNvPicPr>
              <a:picLocks noChangeAspect="1"/>
            </p:cNvPicPr>
            <p:nvPr/>
          </p:nvPicPr>
          <p:blipFill rotWithShape="1">
            <a:blip r:embed="rId7"/>
            <a:srcRect l="14865" t="8714" r="15000" b="21857"/>
            <a:stretch/>
          </p:blipFill>
          <p:spPr>
            <a:xfrm>
              <a:off x="10097546" y="3745273"/>
              <a:ext cx="682084" cy="675212"/>
            </a:xfrm>
            <a:prstGeom prst="rect">
              <a:avLst/>
            </a:prstGeom>
          </p:spPr>
        </p:pic>
        <p:sp>
          <p:nvSpPr>
            <p:cNvPr id="31" name="Freeform: Shape 30">
              <a:extLst>
                <a:ext uri="{FF2B5EF4-FFF2-40B4-BE49-F238E27FC236}">
                  <a16:creationId xmlns:a16="http://schemas.microsoft.com/office/drawing/2014/main" id="{4093AB59-6833-48EC-A421-CCDBBDC40CEA}"/>
                </a:ext>
              </a:extLst>
            </p:cNvPr>
            <p:cNvSpPr/>
            <p:nvPr/>
          </p:nvSpPr>
          <p:spPr>
            <a:xfrm>
              <a:off x="9941262" y="3605364"/>
              <a:ext cx="917300" cy="285471"/>
            </a:xfrm>
            <a:custGeom>
              <a:avLst/>
              <a:gdLst>
                <a:gd name="connsiteX0" fmla="*/ 458650 w 917300"/>
                <a:gd name="connsiteY0" fmla="*/ 0 h 285471"/>
                <a:gd name="connsiteX1" fmla="*/ 897762 w 917300"/>
                <a:gd name="connsiteY1" fmla="*/ 234716 h 285471"/>
                <a:gd name="connsiteX2" fmla="*/ 917300 w 917300"/>
                <a:gd name="connsiteY2" fmla="*/ 285471 h 285471"/>
                <a:gd name="connsiteX3" fmla="*/ 0 w 917300"/>
                <a:gd name="connsiteY3" fmla="*/ 285471 h 285471"/>
                <a:gd name="connsiteX4" fmla="*/ 19538 w 917300"/>
                <a:gd name="connsiteY4" fmla="*/ 234716 h 285471"/>
                <a:gd name="connsiteX5" fmla="*/ 458650 w 917300"/>
                <a:gd name="connsiteY5" fmla="*/ 0 h 28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300" h="285471">
                  <a:moveTo>
                    <a:pt x="458650" y="0"/>
                  </a:moveTo>
                  <a:cubicBezTo>
                    <a:pt x="656048" y="0"/>
                    <a:pt x="825416" y="96783"/>
                    <a:pt x="897762" y="234716"/>
                  </a:cubicBezTo>
                  <a:lnTo>
                    <a:pt x="917300" y="285471"/>
                  </a:lnTo>
                  <a:lnTo>
                    <a:pt x="0" y="285471"/>
                  </a:lnTo>
                  <a:lnTo>
                    <a:pt x="19538" y="234716"/>
                  </a:lnTo>
                  <a:cubicBezTo>
                    <a:pt x="91884" y="96783"/>
                    <a:pt x="261252" y="0"/>
                    <a:pt x="458650" y="0"/>
                  </a:cubicBezTo>
                  <a:close/>
                </a:path>
              </a:pathLst>
            </a:cu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5" name="Picture 24">
              <a:extLst>
                <a:ext uri="{FF2B5EF4-FFF2-40B4-BE49-F238E27FC236}">
                  <a16:creationId xmlns:a16="http://schemas.microsoft.com/office/drawing/2014/main" id="{5B408D65-84C6-43CE-9475-81B2FD2157D7}"/>
                </a:ext>
              </a:extLst>
            </p:cNvPr>
            <p:cNvPicPr>
              <a:picLocks noChangeAspect="1"/>
            </p:cNvPicPr>
            <p:nvPr/>
          </p:nvPicPr>
          <p:blipFill rotWithShape="1">
            <a:blip r:embed="rId8"/>
            <a:srcRect t="21217" b="35714"/>
            <a:stretch/>
          </p:blipFill>
          <p:spPr>
            <a:xfrm>
              <a:off x="9767215" y="3574106"/>
              <a:ext cx="1253210" cy="539743"/>
            </a:xfrm>
            <a:prstGeom prst="rect">
              <a:avLst/>
            </a:prstGeom>
          </p:spPr>
        </p:pic>
      </p:grpSp>
      <p:pic>
        <p:nvPicPr>
          <p:cNvPr id="34" name="Picture 33">
            <a:extLst>
              <a:ext uri="{FF2B5EF4-FFF2-40B4-BE49-F238E27FC236}">
                <a16:creationId xmlns:a16="http://schemas.microsoft.com/office/drawing/2014/main" id="{3D16C708-2123-4847-9AD9-1CFEE3D9B2F1}"/>
              </a:ext>
            </a:extLst>
          </p:cNvPr>
          <p:cNvPicPr>
            <a:picLocks noChangeAspect="1"/>
          </p:cNvPicPr>
          <p:nvPr/>
        </p:nvPicPr>
        <p:blipFill rotWithShape="1">
          <a:blip r:embed="rId9"/>
          <a:srcRect b="14436"/>
          <a:stretch/>
        </p:blipFill>
        <p:spPr>
          <a:xfrm>
            <a:off x="2953729" y="2601117"/>
            <a:ext cx="649242" cy="555516"/>
          </a:xfrm>
          <a:prstGeom prst="rect">
            <a:avLst/>
          </a:prstGeom>
        </p:spPr>
      </p:pic>
      <p:pic>
        <p:nvPicPr>
          <p:cNvPr id="36" name="Picture 35">
            <a:extLst>
              <a:ext uri="{FF2B5EF4-FFF2-40B4-BE49-F238E27FC236}">
                <a16:creationId xmlns:a16="http://schemas.microsoft.com/office/drawing/2014/main" id="{45FA329B-7CDA-4075-BCDF-7409AE242508}"/>
              </a:ext>
            </a:extLst>
          </p:cNvPr>
          <p:cNvPicPr>
            <a:picLocks noChangeAspect="1"/>
          </p:cNvPicPr>
          <p:nvPr/>
        </p:nvPicPr>
        <p:blipFill rotWithShape="1">
          <a:blip r:embed="rId10"/>
          <a:srcRect l="18378" r="18816" b="13592"/>
          <a:stretch/>
        </p:blipFill>
        <p:spPr>
          <a:xfrm>
            <a:off x="734214" y="405928"/>
            <a:ext cx="1244215" cy="1711779"/>
          </a:xfrm>
          <a:prstGeom prst="rect">
            <a:avLst/>
          </a:prstGeom>
        </p:spPr>
      </p:pic>
    </p:spTree>
    <p:extLst>
      <p:ext uri="{BB962C8B-B14F-4D97-AF65-F5344CB8AC3E}">
        <p14:creationId xmlns:p14="http://schemas.microsoft.com/office/powerpoint/2010/main" val="217967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EFC87C-0F2D-4C15-83BF-9C784BC1FE02}"/>
              </a:ext>
            </a:extLst>
          </p:cNvPr>
          <p:cNvSpPr/>
          <p:nvPr/>
        </p:nvSpPr>
        <p:spPr>
          <a:xfrm>
            <a:off x="343035" y="250448"/>
            <a:ext cx="2016031" cy="20160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6BEA175-56C4-458C-94DA-8D8D6710FDBE}"/>
              </a:ext>
            </a:extLst>
          </p:cNvPr>
          <p:cNvSpPr/>
          <p:nvPr/>
        </p:nvSpPr>
        <p:spPr>
          <a:xfrm>
            <a:off x="2579636" y="256032"/>
            <a:ext cx="6054225" cy="1754326"/>
          </a:xfrm>
          <a:prstGeom prst="rect">
            <a:avLst/>
          </a:prstGeom>
        </p:spPr>
        <p:txBody>
          <a:bodyPr wrap="square" lIns="91440" tIns="45720" rIns="91440" bIns="45720" anchor="t">
            <a:spAutoFit/>
          </a:bodyPr>
          <a:lstStyle/>
          <a:p>
            <a:r>
              <a:rPr lang="en-US" sz="5400" b="1" dirty="0">
                <a:latin typeface="Tw Cen MT"/>
              </a:rPr>
              <a:t>Smallman Street Bike Lane</a:t>
            </a:r>
            <a:endParaRPr lang="en-US" sz="3600" dirty="0">
              <a:latin typeface="Tw Cen MT"/>
            </a:endParaRPr>
          </a:p>
        </p:txBody>
      </p:sp>
      <p:pic>
        <p:nvPicPr>
          <p:cNvPr id="4" name="Picture 3">
            <a:extLst>
              <a:ext uri="{FF2B5EF4-FFF2-40B4-BE49-F238E27FC236}">
                <a16:creationId xmlns:a16="http://schemas.microsoft.com/office/drawing/2014/main" id="{C06D0BE0-0BA2-4312-96BD-38CB4876A02F}"/>
              </a:ext>
            </a:extLst>
          </p:cNvPr>
          <p:cNvPicPr>
            <a:picLocks noChangeAspect="1"/>
          </p:cNvPicPr>
          <p:nvPr/>
        </p:nvPicPr>
        <p:blipFill rotWithShape="1">
          <a:blip r:embed="rId3"/>
          <a:srcRect l="13810" t="17212" r="13292" b="33444"/>
          <a:stretch/>
        </p:blipFill>
        <p:spPr>
          <a:xfrm>
            <a:off x="308790" y="571066"/>
            <a:ext cx="2081195" cy="1408694"/>
          </a:xfrm>
          <a:prstGeom prst="rect">
            <a:avLst/>
          </a:prstGeom>
        </p:spPr>
      </p:pic>
      <p:sp>
        <p:nvSpPr>
          <p:cNvPr id="7" name="TextBox 6">
            <a:extLst>
              <a:ext uri="{FF2B5EF4-FFF2-40B4-BE49-F238E27FC236}">
                <a16:creationId xmlns:a16="http://schemas.microsoft.com/office/drawing/2014/main" id="{9478652C-CB06-4C5D-9376-D190AFEDF0E2}"/>
              </a:ext>
            </a:extLst>
          </p:cNvPr>
          <p:cNvSpPr txBox="1"/>
          <p:nvPr/>
        </p:nvSpPr>
        <p:spPr>
          <a:xfrm>
            <a:off x="11634651" y="113211"/>
            <a:ext cx="473118" cy="369332"/>
          </a:xfrm>
          <a:prstGeom prst="rect">
            <a:avLst/>
          </a:prstGeom>
          <a:solidFill>
            <a:schemeClr val="bg1"/>
          </a:solidFill>
        </p:spPr>
        <p:txBody>
          <a:bodyPr wrap="square" rtlCol="0">
            <a:spAutoFit/>
          </a:bodyPr>
          <a:lstStyle/>
          <a:p>
            <a:r>
              <a:rPr lang="en-US">
                <a:latin typeface="Tw Cen MT" panose="020B0602020104020603" pitchFamily="34" charset="0"/>
              </a:rPr>
              <a:t>16</a:t>
            </a:r>
          </a:p>
        </p:txBody>
      </p:sp>
      <p:grpSp>
        <p:nvGrpSpPr>
          <p:cNvPr id="8" name="Group 7">
            <a:extLst>
              <a:ext uri="{FF2B5EF4-FFF2-40B4-BE49-F238E27FC236}">
                <a16:creationId xmlns:a16="http://schemas.microsoft.com/office/drawing/2014/main" id="{62EA8693-7FEC-E289-AA09-592DD26A405D}"/>
              </a:ext>
            </a:extLst>
          </p:cNvPr>
          <p:cNvGrpSpPr/>
          <p:nvPr/>
        </p:nvGrpSpPr>
        <p:grpSpPr>
          <a:xfrm>
            <a:off x="8333468" y="1564104"/>
            <a:ext cx="3642632" cy="3967207"/>
            <a:chOff x="8396968" y="2207350"/>
            <a:chExt cx="3642632" cy="3967207"/>
          </a:xfrm>
        </p:grpSpPr>
        <p:cxnSp>
          <p:nvCxnSpPr>
            <p:cNvPr id="17" name="Straight Connector 16">
              <a:extLst>
                <a:ext uri="{FF2B5EF4-FFF2-40B4-BE49-F238E27FC236}">
                  <a16:creationId xmlns:a16="http://schemas.microsoft.com/office/drawing/2014/main" id="{B2E2C79A-A007-462D-9333-E84BD76ED247}"/>
                </a:ext>
              </a:extLst>
            </p:cNvPr>
            <p:cNvCxnSpPr>
              <a:cxnSpLocks/>
              <a:stCxn id="18" idx="2"/>
            </p:cNvCxnSpPr>
            <p:nvPr/>
          </p:nvCxnSpPr>
          <p:spPr>
            <a:xfrm>
              <a:off x="8899783" y="3092959"/>
              <a:ext cx="0" cy="3081598"/>
            </a:xfrm>
            <a:prstGeom prst="line">
              <a:avLst/>
            </a:prstGeom>
            <a:ln w="50800">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0D5E16D0-E805-4A15-B34E-B819B41F5C9E}"/>
                </a:ext>
              </a:extLst>
            </p:cNvPr>
            <p:cNvPicPr>
              <a:picLocks noChangeAspect="1"/>
            </p:cNvPicPr>
            <p:nvPr/>
          </p:nvPicPr>
          <p:blipFill rotWithShape="1">
            <a:blip r:embed="rId4"/>
            <a:srcRect l="11142" t="9143" r="9858" b="21286"/>
            <a:stretch/>
          </p:blipFill>
          <p:spPr>
            <a:xfrm>
              <a:off x="8396968" y="2207350"/>
              <a:ext cx="1005630" cy="885609"/>
            </a:xfrm>
            <a:prstGeom prst="rect">
              <a:avLst/>
            </a:prstGeom>
          </p:spPr>
        </p:pic>
        <p:sp>
          <p:nvSpPr>
            <p:cNvPr id="19" name="TextBox 18">
              <a:extLst>
                <a:ext uri="{FF2B5EF4-FFF2-40B4-BE49-F238E27FC236}">
                  <a16:creationId xmlns:a16="http://schemas.microsoft.com/office/drawing/2014/main" id="{00B38CC5-0C9F-433A-80E5-FCA91413CB04}"/>
                </a:ext>
              </a:extLst>
            </p:cNvPr>
            <p:cNvSpPr txBox="1"/>
            <p:nvPr/>
          </p:nvSpPr>
          <p:spPr>
            <a:xfrm>
              <a:off x="9346880" y="2391428"/>
              <a:ext cx="1731685" cy="523220"/>
            </a:xfrm>
            <a:prstGeom prst="rect">
              <a:avLst/>
            </a:prstGeom>
            <a:noFill/>
          </p:spPr>
          <p:txBody>
            <a:bodyPr wrap="square" rtlCol="0">
              <a:spAutoFit/>
            </a:bodyPr>
            <a:lstStyle/>
            <a:p>
              <a:r>
                <a:rPr lang="en-US" sz="2800" b="1">
                  <a:latin typeface="Tw Cen MT" panose="020B0602020104020603" pitchFamily="34" charset="0"/>
                </a:rPr>
                <a:t>Timeline</a:t>
              </a:r>
            </a:p>
          </p:txBody>
        </p:sp>
        <p:grpSp>
          <p:nvGrpSpPr>
            <p:cNvPr id="20" name="Group 19">
              <a:extLst>
                <a:ext uri="{FF2B5EF4-FFF2-40B4-BE49-F238E27FC236}">
                  <a16:creationId xmlns:a16="http://schemas.microsoft.com/office/drawing/2014/main" id="{5E81C0C3-98CA-41F6-9F31-7B24CB7763AB}"/>
                </a:ext>
              </a:extLst>
            </p:cNvPr>
            <p:cNvGrpSpPr/>
            <p:nvPr/>
          </p:nvGrpSpPr>
          <p:grpSpPr>
            <a:xfrm>
              <a:off x="9127186" y="3183115"/>
              <a:ext cx="2220264" cy="482600"/>
              <a:chOff x="9135217" y="3676949"/>
              <a:chExt cx="2220264" cy="482600"/>
            </a:xfrm>
          </p:grpSpPr>
          <p:sp>
            <p:nvSpPr>
              <p:cNvPr id="21" name="Rectangle: Rounded Corners 20">
                <a:extLst>
                  <a:ext uri="{FF2B5EF4-FFF2-40B4-BE49-F238E27FC236}">
                    <a16:creationId xmlns:a16="http://schemas.microsoft.com/office/drawing/2014/main" id="{B2949F0E-BA1A-4CE5-9E2B-99D18EA17B85}"/>
                  </a:ext>
                </a:extLst>
              </p:cNvPr>
              <p:cNvSpPr/>
              <p:nvPr/>
            </p:nvSpPr>
            <p:spPr>
              <a:xfrm>
                <a:off x="9330343" y="3768500"/>
                <a:ext cx="1889544" cy="326198"/>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84E1D854-532D-4AAF-81BA-A28972C807D3}"/>
                  </a:ext>
                </a:extLst>
              </p:cNvPr>
              <p:cNvGrpSpPr/>
              <p:nvPr/>
            </p:nvGrpSpPr>
            <p:grpSpPr>
              <a:xfrm>
                <a:off x="9135217" y="3676949"/>
                <a:ext cx="480139" cy="482600"/>
                <a:chOff x="9079005" y="4089325"/>
                <a:chExt cx="480139" cy="482600"/>
              </a:xfrm>
            </p:grpSpPr>
            <p:sp>
              <p:nvSpPr>
                <p:cNvPr id="24" name="Rectangle: Rounded Corners 23">
                  <a:extLst>
                    <a:ext uri="{FF2B5EF4-FFF2-40B4-BE49-F238E27FC236}">
                      <a16:creationId xmlns:a16="http://schemas.microsoft.com/office/drawing/2014/main" id="{F406C733-5D8B-4B0C-9D3A-297E58025463}"/>
                    </a:ext>
                  </a:extLst>
                </p:cNvPr>
                <p:cNvSpPr/>
                <p:nvPr/>
              </p:nvSpPr>
              <p:spPr>
                <a:xfrm>
                  <a:off x="9098664" y="4089325"/>
                  <a:ext cx="460480"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5A6EC294-0158-45B5-B124-79C393D3D268}"/>
                    </a:ext>
                  </a:extLst>
                </p:cNvPr>
                <p:cNvPicPr>
                  <a:picLocks noChangeAspect="1"/>
                </p:cNvPicPr>
                <p:nvPr/>
              </p:nvPicPr>
              <p:blipFill rotWithShape="1">
                <a:blip r:embed="rId5"/>
                <a:srcRect l="6429" r="7505" b="14429"/>
                <a:stretch/>
              </p:blipFill>
              <p:spPr>
                <a:xfrm>
                  <a:off x="9079005" y="4101800"/>
                  <a:ext cx="458875" cy="456240"/>
                </a:xfrm>
                <a:prstGeom prst="rect">
                  <a:avLst/>
                </a:prstGeom>
              </p:spPr>
            </p:pic>
          </p:grpSp>
          <p:sp>
            <p:nvSpPr>
              <p:cNvPr id="23" name="TextBox 22">
                <a:extLst>
                  <a:ext uri="{FF2B5EF4-FFF2-40B4-BE49-F238E27FC236}">
                    <a16:creationId xmlns:a16="http://schemas.microsoft.com/office/drawing/2014/main" id="{BFE400D5-7DA9-45E7-A91F-A8E861F9F3A7}"/>
                  </a:ext>
                </a:extLst>
              </p:cNvPr>
              <p:cNvSpPr txBox="1"/>
              <p:nvPr/>
            </p:nvSpPr>
            <p:spPr>
              <a:xfrm>
                <a:off x="9570933" y="3812456"/>
                <a:ext cx="1784548" cy="253916"/>
              </a:xfrm>
              <a:prstGeom prst="rect">
                <a:avLst/>
              </a:prstGeom>
              <a:noFill/>
            </p:spPr>
            <p:txBody>
              <a:bodyPr wrap="square" rtlCol="0">
                <a:spAutoFit/>
              </a:bodyPr>
              <a:lstStyle/>
              <a:p>
                <a:r>
                  <a:rPr lang="en-US" sz="1050">
                    <a:latin typeface="Tw Cen MT" panose="020B0602020104020603" pitchFamily="34" charset="0"/>
                  </a:rPr>
                  <a:t>Scoping and Initial Analysis</a:t>
                </a:r>
              </a:p>
            </p:txBody>
          </p:sp>
        </p:grpSp>
        <p:sp>
          <p:nvSpPr>
            <p:cNvPr id="32" name="Rectangle: Rounded Corners 31">
              <a:extLst>
                <a:ext uri="{FF2B5EF4-FFF2-40B4-BE49-F238E27FC236}">
                  <a16:creationId xmlns:a16="http://schemas.microsoft.com/office/drawing/2014/main" id="{26D99317-BE42-4F7C-B3CE-8280F52A0F56}"/>
                </a:ext>
              </a:extLst>
            </p:cNvPr>
            <p:cNvSpPr/>
            <p:nvPr/>
          </p:nvSpPr>
          <p:spPr>
            <a:xfrm>
              <a:off x="9322312" y="3893219"/>
              <a:ext cx="1756254" cy="326198"/>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008C755-EDA4-4B49-99D0-4944EF8B4EDF}"/>
                </a:ext>
              </a:extLst>
            </p:cNvPr>
            <p:cNvSpPr txBox="1"/>
            <p:nvPr/>
          </p:nvSpPr>
          <p:spPr>
            <a:xfrm>
              <a:off x="9562902" y="3924475"/>
              <a:ext cx="1515663" cy="253916"/>
            </a:xfrm>
            <a:prstGeom prst="rect">
              <a:avLst/>
            </a:prstGeom>
            <a:noFill/>
          </p:spPr>
          <p:txBody>
            <a:bodyPr wrap="square" rtlCol="0">
              <a:spAutoFit/>
            </a:bodyPr>
            <a:lstStyle/>
            <a:p>
              <a:r>
                <a:rPr lang="en-US" sz="1050">
                  <a:latin typeface="Tw Cen MT" panose="020B0602020104020603" pitchFamily="34" charset="0"/>
                </a:rPr>
                <a:t>Initial Public Engagement</a:t>
              </a:r>
            </a:p>
          </p:txBody>
        </p:sp>
        <p:grpSp>
          <p:nvGrpSpPr>
            <p:cNvPr id="34" name="Group 33">
              <a:extLst>
                <a:ext uri="{FF2B5EF4-FFF2-40B4-BE49-F238E27FC236}">
                  <a16:creationId xmlns:a16="http://schemas.microsoft.com/office/drawing/2014/main" id="{3648B92E-17D7-48F8-A20F-53F5F40491E8}"/>
                </a:ext>
              </a:extLst>
            </p:cNvPr>
            <p:cNvGrpSpPr/>
            <p:nvPr/>
          </p:nvGrpSpPr>
          <p:grpSpPr>
            <a:xfrm>
              <a:off x="9097946" y="4969478"/>
              <a:ext cx="1371934" cy="503120"/>
              <a:chOff x="9105977" y="5165410"/>
              <a:chExt cx="1371934" cy="503120"/>
            </a:xfrm>
          </p:grpSpPr>
          <p:grpSp>
            <p:nvGrpSpPr>
              <p:cNvPr id="35" name="Group 34">
                <a:extLst>
                  <a:ext uri="{FF2B5EF4-FFF2-40B4-BE49-F238E27FC236}">
                    <a16:creationId xmlns:a16="http://schemas.microsoft.com/office/drawing/2014/main" id="{0C50E976-E375-48C7-B7DC-35677EABDEB4}"/>
                  </a:ext>
                </a:extLst>
              </p:cNvPr>
              <p:cNvGrpSpPr/>
              <p:nvPr/>
            </p:nvGrpSpPr>
            <p:grpSpPr>
              <a:xfrm>
                <a:off x="9330342" y="5257438"/>
                <a:ext cx="1147569" cy="326198"/>
                <a:chOff x="9330342" y="3768500"/>
                <a:chExt cx="1147569" cy="326198"/>
              </a:xfrm>
            </p:grpSpPr>
            <p:sp>
              <p:nvSpPr>
                <p:cNvPr id="39" name="Rectangle: Rounded Corners 38">
                  <a:extLst>
                    <a:ext uri="{FF2B5EF4-FFF2-40B4-BE49-F238E27FC236}">
                      <a16:creationId xmlns:a16="http://schemas.microsoft.com/office/drawing/2014/main" id="{7DC2937E-19E5-4011-A010-92776E11ABD0}"/>
                    </a:ext>
                  </a:extLst>
                </p:cNvPr>
                <p:cNvSpPr/>
                <p:nvPr/>
              </p:nvSpPr>
              <p:spPr>
                <a:xfrm>
                  <a:off x="9330342" y="3768500"/>
                  <a:ext cx="1147569" cy="326198"/>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C4019E5-E0DF-43A1-8666-031C37A05B40}"/>
                    </a:ext>
                  </a:extLst>
                </p:cNvPr>
                <p:cNvSpPr txBox="1"/>
                <p:nvPr/>
              </p:nvSpPr>
              <p:spPr>
                <a:xfrm>
                  <a:off x="9570932" y="3812456"/>
                  <a:ext cx="906979" cy="253916"/>
                </a:xfrm>
                <a:prstGeom prst="rect">
                  <a:avLst/>
                </a:prstGeom>
                <a:noFill/>
              </p:spPr>
              <p:txBody>
                <a:bodyPr wrap="square" rtlCol="0">
                  <a:spAutoFit/>
                </a:bodyPr>
                <a:lstStyle/>
                <a:p>
                  <a:r>
                    <a:rPr lang="en-US" sz="1050">
                      <a:latin typeface="Tw Cen MT" panose="020B0602020104020603" pitchFamily="34" charset="0"/>
                    </a:rPr>
                    <a:t>Design Phase</a:t>
                  </a:r>
                </a:p>
              </p:txBody>
            </p:sp>
          </p:grpSp>
          <p:grpSp>
            <p:nvGrpSpPr>
              <p:cNvPr id="36" name="Group 35">
                <a:extLst>
                  <a:ext uri="{FF2B5EF4-FFF2-40B4-BE49-F238E27FC236}">
                    <a16:creationId xmlns:a16="http://schemas.microsoft.com/office/drawing/2014/main" id="{BD1284CD-15C7-463D-A561-1EAA59E15828}"/>
                  </a:ext>
                </a:extLst>
              </p:cNvPr>
              <p:cNvGrpSpPr/>
              <p:nvPr/>
            </p:nvGrpSpPr>
            <p:grpSpPr>
              <a:xfrm>
                <a:off x="9105977" y="5165410"/>
                <a:ext cx="509379" cy="503120"/>
                <a:chOff x="9073399" y="5146907"/>
                <a:chExt cx="509379" cy="503120"/>
              </a:xfrm>
            </p:grpSpPr>
            <p:sp>
              <p:nvSpPr>
                <p:cNvPr id="37" name="Rectangle: Rounded Corners 36">
                  <a:extLst>
                    <a:ext uri="{FF2B5EF4-FFF2-40B4-BE49-F238E27FC236}">
                      <a16:creationId xmlns:a16="http://schemas.microsoft.com/office/drawing/2014/main" id="{E8F29864-63D2-4662-A0E4-F2161F0BAEE9}"/>
                    </a:ext>
                  </a:extLst>
                </p:cNvPr>
                <p:cNvSpPr/>
                <p:nvPr/>
              </p:nvSpPr>
              <p:spPr>
                <a:xfrm>
                  <a:off x="9110452" y="5167427"/>
                  <a:ext cx="472326"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6A534195-C80A-4097-B46D-64F4D07B6DC8}"/>
                    </a:ext>
                  </a:extLst>
                </p:cNvPr>
                <p:cNvPicPr>
                  <a:picLocks noChangeAspect="1"/>
                </p:cNvPicPr>
                <p:nvPr/>
              </p:nvPicPr>
              <p:blipFill rotWithShape="1">
                <a:blip r:embed="rId6"/>
                <a:srcRect l="10036" t="5808" r="11200" b="19567"/>
                <a:stretch/>
              </p:blipFill>
              <p:spPr>
                <a:xfrm>
                  <a:off x="9073399" y="5146907"/>
                  <a:ext cx="509379" cy="482601"/>
                </a:xfrm>
                <a:prstGeom prst="rect">
                  <a:avLst/>
                </a:prstGeom>
              </p:spPr>
            </p:pic>
          </p:grpSp>
        </p:grpSp>
        <p:grpSp>
          <p:nvGrpSpPr>
            <p:cNvPr id="41" name="Group 40">
              <a:extLst>
                <a:ext uri="{FF2B5EF4-FFF2-40B4-BE49-F238E27FC236}">
                  <a16:creationId xmlns:a16="http://schemas.microsoft.com/office/drawing/2014/main" id="{E32904FD-6BFB-48CC-B2AB-C843FDC9F564}"/>
                </a:ext>
              </a:extLst>
            </p:cNvPr>
            <p:cNvGrpSpPr/>
            <p:nvPr/>
          </p:nvGrpSpPr>
          <p:grpSpPr>
            <a:xfrm>
              <a:off x="9092191" y="5514246"/>
              <a:ext cx="2354500" cy="503120"/>
              <a:chOff x="9105977" y="5165410"/>
              <a:chExt cx="2354500" cy="503120"/>
            </a:xfrm>
          </p:grpSpPr>
          <p:grpSp>
            <p:nvGrpSpPr>
              <p:cNvPr id="42" name="Group 41">
                <a:extLst>
                  <a:ext uri="{FF2B5EF4-FFF2-40B4-BE49-F238E27FC236}">
                    <a16:creationId xmlns:a16="http://schemas.microsoft.com/office/drawing/2014/main" id="{0BCFC3B1-E8FB-41B1-BBE9-B9DADD36905C}"/>
                  </a:ext>
                </a:extLst>
              </p:cNvPr>
              <p:cNvGrpSpPr/>
              <p:nvPr/>
            </p:nvGrpSpPr>
            <p:grpSpPr>
              <a:xfrm>
                <a:off x="9330343" y="5257438"/>
                <a:ext cx="2130134" cy="326198"/>
                <a:chOff x="9330343" y="3768500"/>
                <a:chExt cx="2130134" cy="326198"/>
              </a:xfrm>
            </p:grpSpPr>
            <p:sp>
              <p:nvSpPr>
                <p:cNvPr id="46" name="Rectangle: Rounded Corners 45">
                  <a:extLst>
                    <a:ext uri="{FF2B5EF4-FFF2-40B4-BE49-F238E27FC236}">
                      <a16:creationId xmlns:a16="http://schemas.microsoft.com/office/drawing/2014/main" id="{287D14BB-D3A7-4588-81DA-2A6641A7A735}"/>
                    </a:ext>
                  </a:extLst>
                </p:cNvPr>
                <p:cNvSpPr/>
                <p:nvPr/>
              </p:nvSpPr>
              <p:spPr>
                <a:xfrm>
                  <a:off x="9330343" y="3768500"/>
                  <a:ext cx="1153323" cy="326198"/>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3B09ED96-1110-4BFD-815E-DAF51E3B2E91}"/>
                    </a:ext>
                  </a:extLst>
                </p:cNvPr>
                <p:cNvSpPr txBox="1"/>
                <p:nvPr/>
              </p:nvSpPr>
              <p:spPr>
                <a:xfrm>
                  <a:off x="9570932" y="3812456"/>
                  <a:ext cx="1889545" cy="253916"/>
                </a:xfrm>
                <a:prstGeom prst="rect">
                  <a:avLst/>
                </a:prstGeom>
                <a:noFill/>
              </p:spPr>
              <p:txBody>
                <a:bodyPr wrap="square" rtlCol="0">
                  <a:spAutoFit/>
                </a:bodyPr>
                <a:lstStyle/>
                <a:p>
                  <a:r>
                    <a:rPr lang="en-US" sz="1050">
                      <a:latin typeface="Tw Cen MT" panose="020B0602020104020603" pitchFamily="34" charset="0"/>
                    </a:rPr>
                    <a:t>Construction </a:t>
                  </a:r>
                </a:p>
              </p:txBody>
            </p:sp>
          </p:grpSp>
          <p:grpSp>
            <p:nvGrpSpPr>
              <p:cNvPr id="43" name="Group 42">
                <a:extLst>
                  <a:ext uri="{FF2B5EF4-FFF2-40B4-BE49-F238E27FC236}">
                    <a16:creationId xmlns:a16="http://schemas.microsoft.com/office/drawing/2014/main" id="{EC4D570D-D9D0-4C06-8AC5-0EE4DE68261E}"/>
                  </a:ext>
                </a:extLst>
              </p:cNvPr>
              <p:cNvGrpSpPr/>
              <p:nvPr/>
            </p:nvGrpSpPr>
            <p:grpSpPr>
              <a:xfrm>
                <a:off x="9105977" y="5165410"/>
                <a:ext cx="509379" cy="503120"/>
                <a:chOff x="9073399" y="5146907"/>
                <a:chExt cx="509379" cy="503120"/>
              </a:xfrm>
            </p:grpSpPr>
            <p:sp>
              <p:nvSpPr>
                <p:cNvPr id="44" name="Rectangle: Rounded Corners 43">
                  <a:extLst>
                    <a:ext uri="{FF2B5EF4-FFF2-40B4-BE49-F238E27FC236}">
                      <a16:creationId xmlns:a16="http://schemas.microsoft.com/office/drawing/2014/main" id="{C76D76B5-D848-4FB0-B178-169AEA95D80D}"/>
                    </a:ext>
                  </a:extLst>
                </p:cNvPr>
                <p:cNvSpPr/>
                <p:nvPr/>
              </p:nvSpPr>
              <p:spPr>
                <a:xfrm>
                  <a:off x="9110452" y="5167427"/>
                  <a:ext cx="472326"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A340BEFD-829F-4A8D-80C9-E1548923A31D}"/>
                    </a:ext>
                  </a:extLst>
                </p:cNvPr>
                <p:cNvPicPr>
                  <a:picLocks noChangeAspect="1"/>
                </p:cNvPicPr>
                <p:nvPr/>
              </p:nvPicPr>
              <p:blipFill rotWithShape="1">
                <a:blip r:embed="rId6"/>
                <a:srcRect l="10036" t="5808" r="11200" b="19567"/>
                <a:stretch/>
              </p:blipFill>
              <p:spPr>
                <a:xfrm>
                  <a:off x="9073399" y="5146907"/>
                  <a:ext cx="509379" cy="482601"/>
                </a:xfrm>
                <a:prstGeom prst="rect">
                  <a:avLst/>
                </a:prstGeom>
              </p:spPr>
            </p:pic>
          </p:grpSp>
        </p:grpSp>
        <p:grpSp>
          <p:nvGrpSpPr>
            <p:cNvPr id="48" name="Group 47">
              <a:extLst>
                <a:ext uri="{FF2B5EF4-FFF2-40B4-BE49-F238E27FC236}">
                  <a16:creationId xmlns:a16="http://schemas.microsoft.com/office/drawing/2014/main" id="{01600E0F-739C-4C27-9732-F2F58F109164}"/>
                </a:ext>
              </a:extLst>
            </p:cNvPr>
            <p:cNvGrpSpPr/>
            <p:nvPr/>
          </p:nvGrpSpPr>
          <p:grpSpPr>
            <a:xfrm>
              <a:off x="9097760" y="3774419"/>
              <a:ext cx="509379" cy="512510"/>
              <a:chOff x="9098697" y="4867900"/>
              <a:chExt cx="509379" cy="512510"/>
            </a:xfrm>
          </p:grpSpPr>
          <p:grpSp>
            <p:nvGrpSpPr>
              <p:cNvPr id="49" name="Group 48">
                <a:extLst>
                  <a:ext uri="{FF2B5EF4-FFF2-40B4-BE49-F238E27FC236}">
                    <a16:creationId xmlns:a16="http://schemas.microsoft.com/office/drawing/2014/main" id="{92EDF2DB-D525-416B-B9DF-9C6657E2C86A}"/>
                  </a:ext>
                </a:extLst>
              </p:cNvPr>
              <p:cNvGrpSpPr/>
              <p:nvPr/>
            </p:nvGrpSpPr>
            <p:grpSpPr>
              <a:xfrm>
                <a:off x="9098697" y="4867900"/>
                <a:ext cx="509379" cy="512510"/>
                <a:chOff x="9106728" y="5156020"/>
                <a:chExt cx="509379" cy="512510"/>
              </a:xfrm>
            </p:grpSpPr>
            <p:sp>
              <p:nvSpPr>
                <p:cNvPr id="51" name="Rectangle: Rounded Corners 50">
                  <a:extLst>
                    <a:ext uri="{FF2B5EF4-FFF2-40B4-BE49-F238E27FC236}">
                      <a16:creationId xmlns:a16="http://schemas.microsoft.com/office/drawing/2014/main" id="{97B430E2-EAD6-49CE-9F35-2A1ABE5558E3}"/>
                    </a:ext>
                  </a:extLst>
                </p:cNvPr>
                <p:cNvSpPr/>
                <p:nvPr/>
              </p:nvSpPr>
              <p:spPr>
                <a:xfrm>
                  <a:off x="9143030" y="5185930"/>
                  <a:ext cx="472326"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0A422BF2-F522-44CE-BB5D-E9A3B0B1F540}"/>
                    </a:ext>
                  </a:extLst>
                </p:cNvPr>
                <p:cNvSpPr/>
                <p:nvPr/>
              </p:nvSpPr>
              <p:spPr>
                <a:xfrm>
                  <a:off x="9135887" y="5229984"/>
                  <a:ext cx="451062" cy="39054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38948B84-6DD5-4149-B0F2-2FAA4FC127A7}"/>
                    </a:ext>
                  </a:extLst>
                </p:cNvPr>
                <p:cNvPicPr>
                  <a:picLocks noChangeAspect="1"/>
                </p:cNvPicPr>
                <p:nvPr/>
              </p:nvPicPr>
              <p:blipFill rotWithShape="1">
                <a:blip r:embed="rId6"/>
                <a:srcRect l="10036" t="5808" r="11200" b="19567"/>
                <a:stretch/>
              </p:blipFill>
              <p:spPr>
                <a:xfrm>
                  <a:off x="9106728" y="5156020"/>
                  <a:ext cx="509379" cy="482601"/>
                </a:xfrm>
                <a:prstGeom prst="rect">
                  <a:avLst/>
                </a:prstGeom>
              </p:spPr>
            </p:pic>
          </p:grpSp>
          <p:sp>
            <p:nvSpPr>
              <p:cNvPr id="50" name="TextBox 49">
                <a:extLst>
                  <a:ext uri="{FF2B5EF4-FFF2-40B4-BE49-F238E27FC236}">
                    <a16:creationId xmlns:a16="http://schemas.microsoft.com/office/drawing/2014/main" id="{C297A4E7-4BB7-4527-92B6-9B0A31AD79D1}"/>
                  </a:ext>
                </a:extLst>
              </p:cNvPr>
              <p:cNvSpPr txBox="1"/>
              <p:nvPr/>
            </p:nvSpPr>
            <p:spPr>
              <a:xfrm>
                <a:off x="9139702" y="5045403"/>
                <a:ext cx="439216" cy="230832"/>
              </a:xfrm>
              <a:prstGeom prst="rect">
                <a:avLst/>
              </a:prstGeom>
              <a:noFill/>
            </p:spPr>
            <p:txBody>
              <a:bodyPr wrap="square" rtlCol="0">
                <a:spAutoFit/>
              </a:bodyPr>
              <a:lstStyle/>
              <a:p>
                <a:r>
                  <a:rPr lang="en-US" sz="900" b="1">
                    <a:latin typeface="Tw Cen MT" panose="020B0602020104020603" pitchFamily="34" charset="0"/>
                  </a:rPr>
                  <a:t>NOW</a:t>
                </a:r>
              </a:p>
            </p:txBody>
          </p:sp>
        </p:grpSp>
        <p:cxnSp>
          <p:nvCxnSpPr>
            <p:cNvPr id="54" name="Straight Connector 53">
              <a:extLst>
                <a:ext uri="{FF2B5EF4-FFF2-40B4-BE49-F238E27FC236}">
                  <a16:creationId xmlns:a16="http://schemas.microsoft.com/office/drawing/2014/main" id="{1643E567-0283-42BC-8F80-AB95A00BFE19}"/>
                </a:ext>
              </a:extLst>
            </p:cNvPr>
            <p:cNvCxnSpPr>
              <a:cxnSpLocks/>
              <a:stCxn id="25" idx="1"/>
            </p:cNvCxnSpPr>
            <p:nvPr/>
          </p:nvCxnSpPr>
          <p:spPr>
            <a:xfrm flipH="1">
              <a:off x="8899783" y="3423710"/>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453AD4-9945-42EF-927C-DBBE751872E7}"/>
                </a:ext>
              </a:extLst>
            </p:cNvPr>
            <p:cNvCxnSpPr>
              <a:cxnSpLocks/>
            </p:cNvCxnSpPr>
            <p:nvPr/>
          </p:nvCxnSpPr>
          <p:spPr>
            <a:xfrm flipH="1">
              <a:off x="8907596" y="4040454"/>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AC00159-3EC6-4117-A33B-21B802CD97CD}"/>
                </a:ext>
              </a:extLst>
            </p:cNvPr>
            <p:cNvCxnSpPr>
              <a:cxnSpLocks/>
            </p:cNvCxnSpPr>
            <p:nvPr/>
          </p:nvCxnSpPr>
          <p:spPr>
            <a:xfrm flipH="1">
              <a:off x="8919442" y="4601046"/>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559650E-97AE-49C6-8A59-5D2ED2534B9F}"/>
                </a:ext>
              </a:extLst>
            </p:cNvPr>
            <p:cNvCxnSpPr>
              <a:cxnSpLocks/>
            </p:cNvCxnSpPr>
            <p:nvPr/>
          </p:nvCxnSpPr>
          <p:spPr>
            <a:xfrm flipH="1">
              <a:off x="8899783" y="5161638"/>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B1AAB21-AD55-48FE-9A12-57085238F953}"/>
                </a:ext>
              </a:extLst>
            </p:cNvPr>
            <p:cNvCxnSpPr>
              <a:cxnSpLocks/>
            </p:cNvCxnSpPr>
            <p:nvPr/>
          </p:nvCxnSpPr>
          <p:spPr>
            <a:xfrm flipH="1">
              <a:off x="8929523" y="5722230"/>
              <a:ext cx="22740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A70C73B1-E849-4F1A-9DD3-D40CEC58136D}"/>
                </a:ext>
              </a:extLst>
            </p:cNvPr>
            <p:cNvGrpSpPr/>
            <p:nvPr/>
          </p:nvGrpSpPr>
          <p:grpSpPr>
            <a:xfrm>
              <a:off x="9094083" y="4374431"/>
              <a:ext cx="2945517" cy="503120"/>
              <a:chOff x="9105977" y="5165410"/>
              <a:chExt cx="2945517" cy="503120"/>
            </a:xfrm>
          </p:grpSpPr>
          <p:grpSp>
            <p:nvGrpSpPr>
              <p:cNvPr id="61" name="Group 60">
                <a:extLst>
                  <a:ext uri="{FF2B5EF4-FFF2-40B4-BE49-F238E27FC236}">
                    <a16:creationId xmlns:a16="http://schemas.microsoft.com/office/drawing/2014/main" id="{2587E77F-E1FB-496C-9ED9-9CE381E1D111}"/>
                  </a:ext>
                </a:extLst>
              </p:cNvPr>
              <p:cNvGrpSpPr/>
              <p:nvPr/>
            </p:nvGrpSpPr>
            <p:grpSpPr>
              <a:xfrm>
                <a:off x="9330341" y="5257438"/>
                <a:ext cx="2721153" cy="326198"/>
                <a:chOff x="9330341" y="3768500"/>
                <a:chExt cx="2721153" cy="326198"/>
              </a:xfrm>
            </p:grpSpPr>
            <p:sp>
              <p:nvSpPr>
                <p:cNvPr id="65" name="Rectangle: Rounded Corners 64">
                  <a:extLst>
                    <a:ext uri="{FF2B5EF4-FFF2-40B4-BE49-F238E27FC236}">
                      <a16:creationId xmlns:a16="http://schemas.microsoft.com/office/drawing/2014/main" id="{604F24D0-2AFE-4778-B2F1-0B0972517B41}"/>
                    </a:ext>
                  </a:extLst>
                </p:cNvPr>
                <p:cNvSpPr/>
                <p:nvPr/>
              </p:nvSpPr>
              <p:spPr>
                <a:xfrm>
                  <a:off x="9330341" y="3768500"/>
                  <a:ext cx="2649775" cy="326198"/>
                </a:xfrm>
                <a:prstGeom prst="round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55DC6EEB-5EFD-417C-BB29-5DF006F45302}"/>
                    </a:ext>
                  </a:extLst>
                </p:cNvPr>
                <p:cNvSpPr txBox="1"/>
                <p:nvPr/>
              </p:nvSpPr>
              <p:spPr>
                <a:xfrm>
                  <a:off x="9570932" y="3812456"/>
                  <a:ext cx="2480562" cy="253916"/>
                </a:xfrm>
                <a:prstGeom prst="rect">
                  <a:avLst/>
                </a:prstGeom>
                <a:noFill/>
              </p:spPr>
              <p:txBody>
                <a:bodyPr wrap="square" rtlCol="0">
                  <a:spAutoFit/>
                </a:bodyPr>
                <a:lstStyle/>
                <a:p>
                  <a:r>
                    <a:rPr lang="en-US" sz="1050">
                      <a:latin typeface="Tw Cen MT" panose="020B0602020104020603" pitchFamily="34" charset="0"/>
                    </a:rPr>
                    <a:t>Consultant Selection and Onboarding</a:t>
                  </a:r>
                </a:p>
              </p:txBody>
            </p:sp>
          </p:grpSp>
          <p:grpSp>
            <p:nvGrpSpPr>
              <p:cNvPr id="62" name="Group 61">
                <a:extLst>
                  <a:ext uri="{FF2B5EF4-FFF2-40B4-BE49-F238E27FC236}">
                    <a16:creationId xmlns:a16="http://schemas.microsoft.com/office/drawing/2014/main" id="{F5D4DABF-804A-4911-97AE-EB3DD6631E05}"/>
                  </a:ext>
                </a:extLst>
              </p:cNvPr>
              <p:cNvGrpSpPr/>
              <p:nvPr/>
            </p:nvGrpSpPr>
            <p:grpSpPr>
              <a:xfrm>
                <a:off x="9105977" y="5165410"/>
                <a:ext cx="509379" cy="503120"/>
                <a:chOff x="9073399" y="5146907"/>
                <a:chExt cx="509379" cy="503120"/>
              </a:xfrm>
            </p:grpSpPr>
            <p:sp>
              <p:nvSpPr>
                <p:cNvPr id="63" name="Rectangle: Rounded Corners 62">
                  <a:extLst>
                    <a:ext uri="{FF2B5EF4-FFF2-40B4-BE49-F238E27FC236}">
                      <a16:creationId xmlns:a16="http://schemas.microsoft.com/office/drawing/2014/main" id="{483363FA-58E3-4E6D-9FB3-DD1921824D58}"/>
                    </a:ext>
                  </a:extLst>
                </p:cNvPr>
                <p:cNvSpPr/>
                <p:nvPr/>
              </p:nvSpPr>
              <p:spPr>
                <a:xfrm>
                  <a:off x="9110452" y="5167427"/>
                  <a:ext cx="472326"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DEEEC772-2B32-4E39-A2BE-E91FB95C93AD}"/>
                    </a:ext>
                  </a:extLst>
                </p:cNvPr>
                <p:cNvPicPr>
                  <a:picLocks noChangeAspect="1"/>
                </p:cNvPicPr>
                <p:nvPr/>
              </p:nvPicPr>
              <p:blipFill rotWithShape="1">
                <a:blip r:embed="rId6"/>
                <a:srcRect l="10036" t="5808" r="11200" b="19567"/>
                <a:stretch/>
              </p:blipFill>
              <p:spPr>
                <a:xfrm>
                  <a:off x="9073399" y="5146907"/>
                  <a:ext cx="509379" cy="482601"/>
                </a:xfrm>
                <a:prstGeom prst="rect">
                  <a:avLst/>
                </a:prstGeom>
              </p:spPr>
            </p:pic>
          </p:grpSp>
        </p:grpSp>
      </p:grpSp>
      <p:pic>
        <p:nvPicPr>
          <p:cNvPr id="68" name="Picture 67">
            <a:extLst>
              <a:ext uri="{FF2B5EF4-FFF2-40B4-BE49-F238E27FC236}">
                <a16:creationId xmlns:a16="http://schemas.microsoft.com/office/drawing/2014/main" id="{A16F4C15-456F-4089-9FBE-921573F78B8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959" r="24379"/>
          <a:stretch/>
        </p:blipFill>
        <p:spPr>
          <a:xfrm>
            <a:off x="327918" y="3850145"/>
            <a:ext cx="1876560" cy="11298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0" name="TextBox 69">
            <a:extLst>
              <a:ext uri="{FF2B5EF4-FFF2-40B4-BE49-F238E27FC236}">
                <a16:creationId xmlns:a16="http://schemas.microsoft.com/office/drawing/2014/main" id="{5FC86AE1-052F-49C2-B426-6772DAA63B85}"/>
              </a:ext>
            </a:extLst>
          </p:cNvPr>
          <p:cNvSpPr txBox="1"/>
          <p:nvPr/>
        </p:nvSpPr>
        <p:spPr>
          <a:xfrm>
            <a:off x="1084212" y="2391628"/>
            <a:ext cx="7347519" cy="1107996"/>
          </a:xfrm>
          <a:prstGeom prst="rect">
            <a:avLst/>
          </a:prstGeom>
          <a:noFill/>
        </p:spPr>
        <p:txBody>
          <a:bodyPr wrap="square" lIns="91440" tIns="45720" rIns="91440" bIns="45720" rtlCol="0" anchor="t">
            <a:spAutoFit/>
          </a:bodyPr>
          <a:lstStyle/>
          <a:p>
            <a:r>
              <a:rPr lang="en-US" sz="2200" dirty="0">
                <a:latin typeface="Tw Cen MT"/>
              </a:rPr>
              <a:t>A dedicated bike lane will extend from 21</a:t>
            </a:r>
            <a:r>
              <a:rPr lang="en-US" sz="2200" baseline="30000" dirty="0">
                <a:latin typeface="Tw Cen MT"/>
              </a:rPr>
              <a:t>st</a:t>
            </a:r>
            <a:r>
              <a:rPr lang="en-US" sz="2200" dirty="0">
                <a:latin typeface="Tw Cen MT"/>
              </a:rPr>
              <a:t> St to 31</a:t>
            </a:r>
            <a:r>
              <a:rPr lang="en-US" sz="2200" baseline="30000" dirty="0">
                <a:latin typeface="Tw Cen MT"/>
              </a:rPr>
              <a:t>st</a:t>
            </a:r>
            <a:r>
              <a:rPr lang="en-US" sz="2200" dirty="0">
                <a:latin typeface="Tw Cen MT"/>
              </a:rPr>
              <a:t> St. The type of facility may vary depending on block-by-block constraints. </a:t>
            </a:r>
          </a:p>
        </p:txBody>
      </p:sp>
      <p:pic>
        <p:nvPicPr>
          <p:cNvPr id="74" name="Picture 73">
            <a:extLst>
              <a:ext uri="{FF2B5EF4-FFF2-40B4-BE49-F238E27FC236}">
                <a16:creationId xmlns:a16="http://schemas.microsoft.com/office/drawing/2014/main" id="{445FA042-A6C2-4F05-8880-2D1AA6C26E1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1214" r="26292"/>
          <a:stretch/>
        </p:blipFill>
        <p:spPr>
          <a:xfrm>
            <a:off x="2444141" y="3840361"/>
            <a:ext cx="1789427" cy="11739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3" name="TextBox 72">
            <a:extLst>
              <a:ext uri="{FF2B5EF4-FFF2-40B4-BE49-F238E27FC236}">
                <a16:creationId xmlns:a16="http://schemas.microsoft.com/office/drawing/2014/main" id="{EC9829AB-BF02-4DD8-96D1-D8ED3730161B}"/>
              </a:ext>
            </a:extLst>
          </p:cNvPr>
          <p:cNvSpPr txBox="1"/>
          <p:nvPr/>
        </p:nvSpPr>
        <p:spPr>
          <a:xfrm>
            <a:off x="335756" y="3753737"/>
            <a:ext cx="1865480" cy="306467"/>
          </a:xfrm>
          <a:prstGeom prst="roundRect">
            <a:avLst/>
          </a:prstGeom>
          <a:solidFill>
            <a:schemeClr val="bg1"/>
          </a:solidFill>
          <a:ln w="12700">
            <a:solidFill>
              <a:schemeClr val="tx1"/>
            </a:solidFill>
          </a:ln>
        </p:spPr>
        <p:txBody>
          <a:bodyPr wrap="square" lIns="91440" tIns="45720" rIns="91440" bIns="45720" rtlCol="0" anchor="t">
            <a:spAutoFit/>
          </a:bodyPr>
          <a:lstStyle/>
          <a:p>
            <a:r>
              <a:rPr lang="en-US" sz="1200" i="1" dirty="0">
                <a:latin typeface="Tw Cen MT"/>
              </a:rPr>
              <a:t>Parking Protected Bike Lane</a:t>
            </a:r>
          </a:p>
        </p:txBody>
      </p:sp>
      <p:sp>
        <p:nvSpPr>
          <p:cNvPr id="75" name="TextBox 74">
            <a:extLst>
              <a:ext uri="{FF2B5EF4-FFF2-40B4-BE49-F238E27FC236}">
                <a16:creationId xmlns:a16="http://schemas.microsoft.com/office/drawing/2014/main" id="{C5BC9065-DBE4-420A-9EAB-71849F9225B9}"/>
              </a:ext>
            </a:extLst>
          </p:cNvPr>
          <p:cNvSpPr txBox="1"/>
          <p:nvPr/>
        </p:nvSpPr>
        <p:spPr>
          <a:xfrm>
            <a:off x="2672741" y="3751298"/>
            <a:ext cx="1306989" cy="306467"/>
          </a:xfrm>
          <a:prstGeom prst="roundRect">
            <a:avLst/>
          </a:prstGeom>
          <a:solidFill>
            <a:schemeClr val="bg1"/>
          </a:solidFill>
          <a:ln w="12700">
            <a:solidFill>
              <a:schemeClr val="tx1"/>
            </a:solidFill>
          </a:ln>
        </p:spPr>
        <p:txBody>
          <a:bodyPr wrap="square" rtlCol="0">
            <a:spAutoFit/>
          </a:bodyPr>
          <a:lstStyle/>
          <a:p>
            <a:r>
              <a:rPr lang="en-US" sz="1200" i="1" dirty="0">
                <a:latin typeface="Tw Cen MT" panose="020B0602020104020603" pitchFamily="34" charset="0"/>
              </a:rPr>
              <a:t>Buffered Bike Lane</a:t>
            </a:r>
          </a:p>
        </p:txBody>
      </p:sp>
      <p:pic>
        <p:nvPicPr>
          <p:cNvPr id="76" name="Picture 75">
            <a:extLst>
              <a:ext uri="{FF2B5EF4-FFF2-40B4-BE49-F238E27FC236}">
                <a16:creationId xmlns:a16="http://schemas.microsoft.com/office/drawing/2014/main" id="{0FD4D407-DE67-451D-9FCA-795F5308B9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4272"/>
          <a:stretch/>
        </p:blipFill>
        <p:spPr>
          <a:xfrm>
            <a:off x="361950" y="5249259"/>
            <a:ext cx="1708753" cy="1173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7" name="TextBox 76">
            <a:extLst>
              <a:ext uri="{FF2B5EF4-FFF2-40B4-BE49-F238E27FC236}">
                <a16:creationId xmlns:a16="http://schemas.microsoft.com/office/drawing/2014/main" id="{9D4B30F1-908B-41E7-BDB1-86F593CA2B50}"/>
              </a:ext>
            </a:extLst>
          </p:cNvPr>
          <p:cNvSpPr txBox="1"/>
          <p:nvPr/>
        </p:nvSpPr>
        <p:spPr>
          <a:xfrm>
            <a:off x="457200" y="5216351"/>
            <a:ext cx="1502237" cy="306467"/>
          </a:xfrm>
          <a:prstGeom prst="roundRect">
            <a:avLst/>
          </a:prstGeom>
          <a:solidFill>
            <a:schemeClr val="bg1"/>
          </a:solidFill>
          <a:ln w="12700">
            <a:solidFill>
              <a:schemeClr val="tx1"/>
            </a:solidFill>
          </a:ln>
        </p:spPr>
        <p:txBody>
          <a:bodyPr wrap="square" lIns="91440" tIns="45720" rIns="91440" bIns="45720" rtlCol="0" anchor="t">
            <a:spAutoFit/>
          </a:bodyPr>
          <a:lstStyle/>
          <a:p>
            <a:r>
              <a:rPr lang="en-US" sz="1200" i="1">
                <a:latin typeface="Tw Cen MT"/>
              </a:rPr>
              <a:t>Protected Bike Lane</a:t>
            </a:r>
          </a:p>
        </p:txBody>
      </p:sp>
      <p:pic>
        <p:nvPicPr>
          <p:cNvPr id="78" name="Picture 77">
            <a:extLst>
              <a:ext uri="{FF2B5EF4-FFF2-40B4-BE49-F238E27FC236}">
                <a16:creationId xmlns:a16="http://schemas.microsoft.com/office/drawing/2014/main" id="{0901F759-42CC-4B4A-959A-6EDB062C447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909" r="25648"/>
          <a:stretch/>
        </p:blipFill>
        <p:spPr>
          <a:xfrm>
            <a:off x="2434616" y="5263462"/>
            <a:ext cx="1712189" cy="1172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9" name="TextBox 78">
            <a:extLst>
              <a:ext uri="{FF2B5EF4-FFF2-40B4-BE49-F238E27FC236}">
                <a16:creationId xmlns:a16="http://schemas.microsoft.com/office/drawing/2014/main" id="{237074FA-41C5-47F9-B001-0BB30620F2AE}"/>
              </a:ext>
            </a:extLst>
          </p:cNvPr>
          <p:cNvSpPr txBox="1"/>
          <p:nvPr/>
        </p:nvSpPr>
        <p:spPr>
          <a:xfrm>
            <a:off x="2580666" y="5210807"/>
            <a:ext cx="1413337" cy="306467"/>
          </a:xfrm>
          <a:prstGeom prst="roundRect">
            <a:avLst/>
          </a:prstGeom>
          <a:solidFill>
            <a:schemeClr val="bg1"/>
          </a:solidFill>
          <a:ln w="12700">
            <a:solidFill>
              <a:schemeClr val="tx1"/>
            </a:solidFill>
          </a:ln>
        </p:spPr>
        <p:txBody>
          <a:bodyPr wrap="square" rtlCol="0">
            <a:spAutoFit/>
          </a:bodyPr>
          <a:lstStyle/>
          <a:p>
            <a:r>
              <a:rPr lang="en-US" sz="1200" i="1">
                <a:latin typeface="Tw Cen MT" panose="020B0602020104020603" pitchFamily="34" charset="0"/>
              </a:rPr>
              <a:t>On-Street Bike Lane</a:t>
            </a:r>
          </a:p>
        </p:txBody>
      </p:sp>
      <p:sp>
        <p:nvSpPr>
          <p:cNvPr id="5" name="TextBox 4">
            <a:extLst>
              <a:ext uri="{FF2B5EF4-FFF2-40B4-BE49-F238E27FC236}">
                <a16:creationId xmlns:a16="http://schemas.microsoft.com/office/drawing/2014/main" id="{1EF00E34-95F5-2C0A-DA5C-A27619A635A3}"/>
              </a:ext>
            </a:extLst>
          </p:cNvPr>
          <p:cNvSpPr txBox="1"/>
          <p:nvPr/>
        </p:nvSpPr>
        <p:spPr>
          <a:xfrm>
            <a:off x="1599343" y="6403291"/>
            <a:ext cx="1203786" cy="340519"/>
          </a:xfrm>
          <a:prstGeom prst="roundRect">
            <a:avLst/>
          </a:prstGeom>
          <a:solidFill>
            <a:schemeClr val="bg1"/>
          </a:solidFill>
          <a:ln w="12700">
            <a:solidFill>
              <a:schemeClr val="tx1"/>
            </a:solidFill>
          </a:ln>
        </p:spPr>
        <p:txBody>
          <a:bodyPr wrap="square" lIns="91440" tIns="45720" rIns="91440" bIns="45720" rtlCol="0" anchor="t">
            <a:spAutoFit/>
          </a:bodyPr>
          <a:lstStyle/>
          <a:p>
            <a:r>
              <a:rPr lang="en-US" sz="1400" b="1" i="1" dirty="0">
                <a:latin typeface="Tw Cen MT"/>
              </a:rPr>
              <a:t>Facility Types</a:t>
            </a:r>
          </a:p>
        </p:txBody>
      </p:sp>
      <p:pic>
        <p:nvPicPr>
          <p:cNvPr id="6" name="Picture 5">
            <a:extLst>
              <a:ext uri="{FF2B5EF4-FFF2-40B4-BE49-F238E27FC236}">
                <a16:creationId xmlns:a16="http://schemas.microsoft.com/office/drawing/2014/main" id="{B9792567-E7D2-7A57-F15C-33FE73936C10}"/>
              </a:ext>
            </a:extLst>
          </p:cNvPr>
          <p:cNvPicPr>
            <a:picLocks noChangeAspect="1"/>
          </p:cNvPicPr>
          <p:nvPr/>
        </p:nvPicPr>
        <p:blipFill rotWithShape="1">
          <a:blip r:embed="rId11"/>
          <a:srcRect l="710" t="6486" r="-1832" b="-663"/>
          <a:stretch/>
        </p:blipFill>
        <p:spPr>
          <a:xfrm>
            <a:off x="4476473" y="3186526"/>
            <a:ext cx="4046943" cy="3530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4" name="TextBox 103">
            <a:extLst>
              <a:ext uri="{FF2B5EF4-FFF2-40B4-BE49-F238E27FC236}">
                <a16:creationId xmlns:a16="http://schemas.microsoft.com/office/drawing/2014/main" id="{6B7592A6-95DC-4DC6-8AA5-6BD7CD07C7D7}"/>
              </a:ext>
            </a:extLst>
          </p:cNvPr>
          <p:cNvSpPr txBox="1"/>
          <p:nvPr/>
        </p:nvSpPr>
        <p:spPr>
          <a:xfrm>
            <a:off x="4163606" y="3285051"/>
            <a:ext cx="2464093" cy="340519"/>
          </a:xfrm>
          <a:prstGeom prst="roundRect">
            <a:avLst/>
          </a:prstGeom>
          <a:solidFill>
            <a:schemeClr val="bg1"/>
          </a:solidFill>
          <a:ln w="12700">
            <a:solidFill>
              <a:schemeClr val="tx1"/>
            </a:solidFill>
          </a:ln>
        </p:spPr>
        <p:txBody>
          <a:bodyPr wrap="square" lIns="91440" tIns="45720" rIns="91440" bIns="45720" rtlCol="0" anchor="t">
            <a:spAutoFit/>
          </a:bodyPr>
          <a:lstStyle/>
          <a:p>
            <a:r>
              <a:rPr lang="en-US" sz="1400" b="1" i="1" dirty="0">
                <a:latin typeface="Tw Cen MT"/>
              </a:rPr>
              <a:t>Connection to Existing Network</a:t>
            </a:r>
          </a:p>
        </p:txBody>
      </p:sp>
    </p:spTree>
    <p:extLst>
      <p:ext uri="{BB962C8B-B14F-4D97-AF65-F5344CB8AC3E}">
        <p14:creationId xmlns:p14="http://schemas.microsoft.com/office/powerpoint/2010/main" val="3707367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CF6656-63C7-4D54-9343-ED09AC6B6385}"/>
              </a:ext>
            </a:extLst>
          </p:cNvPr>
          <p:cNvSpPr/>
          <p:nvPr/>
        </p:nvSpPr>
        <p:spPr>
          <a:xfrm>
            <a:off x="343035" y="250448"/>
            <a:ext cx="2016031" cy="20160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38CFA71-797A-4DC8-A8A8-30F847144C3B}"/>
              </a:ext>
            </a:extLst>
          </p:cNvPr>
          <p:cNvSpPr/>
          <p:nvPr/>
        </p:nvSpPr>
        <p:spPr>
          <a:xfrm>
            <a:off x="2579636" y="256032"/>
            <a:ext cx="6054225" cy="923330"/>
          </a:xfrm>
          <a:prstGeom prst="rect">
            <a:avLst/>
          </a:prstGeom>
        </p:spPr>
        <p:txBody>
          <a:bodyPr wrap="square" lIns="91440" tIns="45720" rIns="91440" bIns="45720" anchor="t">
            <a:spAutoFit/>
          </a:bodyPr>
          <a:lstStyle/>
          <a:p>
            <a:r>
              <a:rPr lang="en-US" sz="5400" b="1" dirty="0">
                <a:latin typeface="Tw Cen MT"/>
              </a:rPr>
              <a:t>Fitting It Together</a:t>
            </a:r>
            <a:endParaRPr lang="en-US" sz="3600" dirty="0">
              <a:latin typeface="Tw Cen MT"/>
            </a:endParaRPr>
          </a:p>
        </p:txBody>
      </p:sp>
      <p:pic>
        <p:nvPicPr>
          <p:cNvPr id="5" name="Picture 4">
            <a:extLst>
              <a:ext uri="{FF2B5EF4-FFF2-40B4-BE49-F238E27FC236}">
                <a16:creationId xmlns:a16="http://schemas.microsoft.com/office/drawing/2014/main" id="{9F1D8089-F96C-4D59-9583-2BEFD0DA8DE3}"/>
              </a:ext>
            </a:extLst>
          </p:cNvPr>
          <p:cNvPicPr>
            <a:picLocks noChangeAspect="1"/>
          </p:cNvPicPr>
          <p:nvPr/>
        </p:nvPicPr>
        <p:blipFill rotWithShape="1">
          <a:blip r:embed="rId2"/>
          <a:srcRect b="13740"/>
          <a:stretch/>
        </p:blipFill>
        <p:spPr>
          <a:xfrm>
            <a:off x="401156" y="439087"/>
            <a:ext cx="1899787" cy="1638751"/>
          </a:xfrm>
          <a:prstGeom prst="rect">
            <a:avLst/>
          </a:prstGeom>
        </p:spPr>
      </p:pic>
      <p:pic>
        <p:nvPicPr>
          <p:cNvPr id="7" name="Picture 6">
            <a:extLst>
              <a:ext uri="{FF2B5EF4-FFF2-40B4-BE49-F238E27FC236}">
                <a16:creationId xmlns:a16="http://schemas.microsoft.com/office/drawing/2014/main" id="{D61D5535-20C7-4A5C-B2CB-0B723736248C}"/>
              </a:ext>
            </a:extLst>
          </p:cNvPr>
          <p:cNvPicPr>
            <a:picLocks noChangeAspect="1"/>
          </p:cNvPicPr>
          <p:nvPr/>
        </p:nvPicPr>
        <p:blipFill rotWithShape="1">
          <a:blip r:embed="rId3">
            <a:extLst>
              <a:ext uri="{28A0092B-C50C-407E-A947-70E740481C1C}">
                <a14:useLocalDpi xmlns:a14="http://schemas.microsoft.com/office/drawing/2010/main" val="0"/>
              </a:ext>
            </a:extLst>
          </a:blip>
          <a:srcRect t="-1" r="37374" b="66225"/>
          <a:stretch/>
        </p:blipFill>
        <p:spPr>
          <a:xfrm>
            <a:off x="9707418" y="5396346"/>
            <a:ext cx="2290618" cy="1235364"/>
          </a:xfrm>
          <a:prstGeom prst="rect">
            <a:avLst/>
          </a:prstGeom>
          <a:ln w="28575">
            <a:solidFill>
              <a:schemeClr val="tx1"/>
            </a:solidFill>
          </a:ln>
        </p:spPr>
      </p:pic>
      <p:sp>
        <p:nvSpPr>
          <p:cNvPr id="8" name="TextBox 7">
            <a:extLst>
              <a:ext uri="{FF2B5EF4-FFF2-40B4-BE49-F238E27FC236}">
                <a16:creationId xmlns:a16="http://schemas.microsoft.com/office/drawing/2014/main" id="{74F02600-EE3E-4FD2-A301-D8D2E1BD4708}"/>
              </a:ext>
            </a:extLst>
          </p:cNvPr>
          <p:cNvSpPr txBox="1"/>
          <p:nvPr/>
        </p:nvSpPr>
        <p:spPr>
          <a:xfrm>
            <a:off x="343035" y="2450837"/>
            <a:ext cx="5927136" cy="1815882"/>
          </a:xfrm>
          <a:prstGeom prst="rect">
            <a:avLst/>
          </a:prstGeom>
          <a:solidFill>
            <a:srgbClr val="FFFFFF">
              <a:alpha val="69804"/>
            </a:srgbClr>
          </a:solidFill>
          <a:effectLst>
            <a:softEdge rad="63500"/>
          </a:effectLst>
        </p:spPr>
        <p:txBody>
          <a:bodyPr wrap="square" rtlCol="0">
            <a:spAutoFit/>
          </a:bodyPr>
          <a:lstStyle/>
          <a:p>
            <a:r>
              <a:rPr lang="en-US" sz="2800" dirty="0">
                <a:latin typeface="Tw Cen MT" panose="020B0602020104020603" pitchFamily="34" charset="0"/>
              </a:rPr>
              <a:t>While these </a:t>
            </a:r>
            <a:r>
              <a:rPr lang="en-US" sz="2800" dirty="0">
                <a:effectLst/>
                <a:latin typeface="Tw Cen MT" panose="020B0602020104020603" pitchFamily="34" charset="0"/>
              </a:rPr>
              <a:t>projects are all at different stages they work together to transform (and improve) the transportation network within the Strip District. </a:t>
            </a:r>
          </a:p>
        </p:txBody>
      </p:sp>
    </p:spTree>
    <p:extLst>
      <p:ext uri="{BB962C8B-B14F-4D97-AF65-F5344CB8AC3E}">
        <p14:creationId xmlns:p14="http://schemas.microsoft.com/office/powerpoint/2010/main" val="878675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ight Triangle 42">
            <a:extLst>
              <a:ext uri="{FF2B5EF4-FFF2-40B4-BE49-F238E27FC236}">
                <a16:creationId xmlns:a16="http://schemas.microsoft.com/office/drawing/2014/main" id="{796980CB-0883-4188-BAEF-6657010F7703}"/>
              </a:ext>
            </a:extLst>
          </p:cNvPr>
          <p:cNvSpPr/>
          <p:nvPr/>
        </p:nvSpPr>
        <p:spPr>
          <a:xfrm>
            <a:off x="-5318" y="-5317"/>
            <a:ext cx="6857998" cy="6866858"/>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879668" y="2708346"/>
            <a:ext cx="6955808" cy="2006600"/>
          </a:xfrm>
        </p:spPr>
        <p:txBody>
          <a:bodyPr>
            <a:noAutofit/>
          </a:bodyPr>
          <a:lstStyle/>
          <a:p>
            <a:r>
              <a:rPr lang="en-US" sz="9600" b="1">
                <a:latin typeface="Tw Cen MT" panose="020B0602020104020603" pitchFamily="34" charset="0"/>
                <a:cs typeface="Segoe UI"/>
              </a:rPr>
              <a:t>Come Chat With Us!</a:t>
            </a:r>
            <a:endParaRPr lang="en-US"/>
          </a:p>
        </p:txBody>
      </p:sp>
      <p:sp>
        <p:nvSpPr>
          <p:cNvPr id="42" name="Right Triangle 41">
            <a:extLst>
              <a:ext uri="{FF2B5EF4-FFF2-40B4-BE49-F238E27FC236}">
                <a16:creationId xmlns:a16="http://schemas.microsoft.com/office/drawing/2014/main" id="{22F6B821-CB33-4D26-945F-6FA6B48BFC45}"/>
              </a:ext>
            </a:extLst>
          </p:cNvPr>
          <p:cNvSpPr/>
          <p:nvPr/>
        </p:nvSpPr>
        <p:spPr>
          <a:xfrm>
            <a:off x="-5317" y="561752"/>
            <a:ext cx="6308650" cy="6299789"/>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Triangle 43">
            <a:extLst>
              <a:ext uri="{FF2B5EF4-FFF2-40B4-BE49-F238E27FC236}">
                <a16:creationId xmlns:a16="http://schemas.microsoft.com/office/drawing/2014/main" id="{16558E29-2F06-4725-977A-1170A393595E}"/>
              </a:ext>
            </a:extLst>
          </p:cNvPr>
          <p:cNvSpPr/>
          <p:nvPr/>
        </p:nvSpPr>
        <p:spPr>
          <a:xfrm>
            <a:off x="-5317" y="1244007"/>
            <a:ext cx="5626394" cy="5617533"/>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4" descr="City Crest Medium Color Vector.svg">
            <a:extLst>
              <a:ext uri="{FF2B5EF4-FFF2-40B4-BE49-F238E27FC236}">
                <a16:creationId xmlns:a16="http://schemas.microsoft.com/office/drawing/2014/main" id="{686CB42F-D5CF-4E19-94E7-930D4892DB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5387" y="751165"/>
            <a:ext cx="3503577" cy="4970132"/>
          </a:xfrm>
          <a:prstGeom prst="rect">
            <a:avLst/>
          </a:prstGeom>
        </p:spPr>
      </p:pic>
      <p:sp>
        <p:nvSpPr>
          <p:cNvPr id="10" name="TextBox 9">
            <a:extLst>
              <a:ext uri="{FF2B5EF4-FFF2-40B4-BE49-F238E27FC236}">
                <a16:creationId xmlns:a16="http://schemas.microsoft.com/office/drawing/2014/main" id="{4133821F-3C5D-4348-8E1F-00246A507DE5}"/>
              </a:ext>
            </a:extLst>
          </p:cNvPr>
          <p:cNvSpPr txBox="1"/>
          <p:nvPr/>
        </p:nvSpPr>
        <p:spPr>
          <a:xfrm>
            <a:off x="11634651" y="113211"/>
            <a:ext cx="473118" cy="369332"/>
          </a:xfrm>
          <a:prstGeom prst="rect">
            <a:avLst/>
          </a:prstGeom>
          <a:solidFill>
            <a:schemeClr val="bg1"/>
          </a:solidFill>
        </p:spPr>
        <p:txBody>
          <a:bodyPr wrap="square" rtlCol="0">
            <a:spAutoFit/>
          </a:bodyPr>
          <a:lstStyle/>
          <a:p>
            <a:r>
              <a:rPr lang="en-US">
                <a:latin typeface="Tw Cen MT" panose="020B0602020104020603" pitchFamily="34" charset="0"/>
              </a:rPr>
              <a:t>28</a:t>
            </a:r>
          </a:p>
        </p:txBody>
      </p:sp>
    </p:spTree>
    <p:extLst>
      <p:ext uri="{BB962C8B-B14F-4D97-AF65-F5344CB8AC3E}">
        <p14:creationId xmlns:p14="http://schemas.microsoft.com/office/powerpoint/2010/main" val="3118362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959618" y="2209800"/>
            <a:ext cx="4450582" cy="4306790"/>
            <a:chOff x="3190876" y="1002714"/>
            <a:chExt cx="4092915" cy="4261101"/>
          </a:xfrm>
        </p:grpSpPr>
        <p:sp>
          <p:nvSpPr>
            <p:cNvPr id="20" name="Rectangle 19"/>
            <p:cNvSpPr/>
            <p:nvPr/>
          </p:nvSpPr>
          <p:spPr>
            <a:xfrm>
              <a:off x="3190876" y="1002714"/>
              <a:ext cx="4092915" cy="4261101"/>
            </a:xfrm>
            <a:prstGeom prst="rect">
              <a:avLst/>
            </a:prstGeom>
            <a:solidFill>
              <a:srgbClr val="FFFFFF">
                <a:alpha val="67059"/>
              </a:srgbClr>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220217" y="1244263"/>
              <a:ext cx="3949700" cy="4019552"/>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Tw Cen MT" panose="020B0602020104020603" pitchFamily="34" charset="0"/>
                </a:rPr>
                <a:t>Iconic Pittsburgh Neighborhood</a:t>
              </a:r>
            </a:p>
            <a:p>
              <a:pPr marL="285750" indent="-285750">
                <a:buFont typeface="Arial" panose="020B0604020202020204" pitchFamily="34" charset="0"/>
                <a:buChar char="•"/>
              </a:pPr>
              <a:r>
                <a:rPr lang="en-US" sz="2000">
                  <a:latin typeface="Tw Cen MT" panose="020B0602020104020603" pitchFamily="34" charset="0"/>
                </a:rPr>
                <a:t>Bustling Retail, Residential, Dining, and Cultural Center</a:t>
              </a:r>
            </a:p>
            <a:p>
              <a:pPr marL="285750" indent="-285750">
                <a:buFont typeface="Arial" panose="020B0604020202020204" pitchFamily="34" charset="0"/>
                <a:buChar char="•"/>
              </a:pPr>
              <a:r>
                <a:rPr lang="en-US" sz="2000">
                  <a:latin typeface="Tw Cen MT" panose="020B0602020104020603" pitchFamily="34" charset="0"/>
                </a:rPr>
                <a:t>Pedestrian and Vehicular Traffic Generator</a:t>
              </a:r>
            </a:p>
            <a:p>
              <a:pPr marL="285750" indent="-285750">
                <a:buFont typeface="Arial" panose="020B0604020202020204" pitchFamily="34" charset="0"/>
                <a:buChar char="•"/>
              </a:pPr>
              <a:r>
                <a:rPr lang="en-US" sz="2000">
                  <a:latin typeface="Tw Cen MT" panose="020B0602020104020603" pitchFamily="34" charset="0"/>
                </a:rPr>
                <a:t>Increasing development throughout the district: retail, office, and residential</a:t>
              </a:r>
            </a:p>
            <a:p>
              <a:pPr marL="285750" indent="-285750">
                <a:buFont typeface="Arial" panose="020B0604020202020204" pitchFamily="34" charset="0"/>
                <a:buChar char="•"/>
              </a:pPr>
              <a:r>
                <a:rPr lang="en-US" sz="2000">
                  <a:latin typeface="Tw Cen MT" panose="020B0602020104020603" pitchFamily="34" charset="0"/>
                </a:rPr>
                <a:t>Flatland connection between Downtown/Cultural District/Northside and neighborhoods to the east (Lawrenceville and Bloomfield). </a:t>
              </a:r>
            </a:p>
            <a:p>
              <a:endParaRPr lang="en-US"/>
            </a:p>
          </p:txBody>
        </p:sp>
      </p:grpSp>
      <p:sp>
        <p:nvSpPr>
          <p:cNvPr id="32" name="TextBox 31"/>
          <p:cNvSpPr txBox="1"/>
          <p:nvPr/>
        </p:nvSpPr>
        <p:spPr>
          <a:xfrm>
            <a:off x="2579636" y="1041291"/>
            <a:ext cx="4294852" cy="1046440"/>
          </a:xfrm>
          <a:prstGeom prst="rect">
            <a:avLst/>
          </a:prstGeom>
          <a:noFill/>
        </p:spPr>
        <p:txBody>
          <a:bodyPr wrap="square" rtlCol="0">
            <a:spAutoFit/>
          </a:bodyPr>
          <a:lstStyle/>
          <a:p>
            <a:r>
              <a:rPr lang="en-US" sz="4400" b="1">
                <a:latin typeface="Tw Cen MT" panose="020B0602020104020603" pitchFamily="34" charset="0"/>
              </a:rPr>
              <a:t>The Strip District</a:t>
            </a:r>
          </a:p>
          <a:p>
            <a:endParaRPr lang="en-US"/>
          </a:p>
        </p:txBody>
      </p:sp>
      <p:sp>
        <p:nvSpPr>
          <p:cNvPr id="8" name="Rectangle 7">
            <a:extLst>
              <a:ext uri="{FF2B5EF4-FFF2-40B4-BE49-F238E27FC236}">
                <a16:creationId xmlns:a16="http://schemas.microsoft.com/office/drawing/2014/main" id="{10C89C71-8788-41EA-B00D-3176B7B6EB9A}"/>
              </a:ext>
            </a:extLst>
          </p:cNvPr>
          <p:cNvSpPr/>
          <p:nvPr/>
        </p:nvSpPr>
        <p:spPr>
          <a:xfrm>
            <a:off x="343035" y="250448"/>
            <a:ext cx="2016031" cy="20160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E5D5D9F-6820-415E-BCA5-E03F56832761}"/>
              </a:ext>
            </a:extLst>
          </p:cNvPr>
          <p:cNvPicPr>
            <a:picLocks noChangeAspect="1"/>
          </p:cNvPicPr>
          <p:nvPr/>
        </p:nvPicPr>
        <p:blipFill rotWithShape="1">
          <a:blip r:embed="rId2"/>
          <a:srcRect l="10140" r="9769" b="19333"/>
          <a:stretch/>
        </p:blipFill>
        <p:spPr>
          <a:xfrm>
            <a:off x="501964" y="401710"/>
            <a:ext cx="1698172" cy="1710372"/>
          </a:xfrm>
          <a:prstGeom prst="rect">
            <a:avLst/>
          </a:prstGeom>
        </p:spPr>
      </p:pic>
      <p:sp>
        <p:nvSpPr>
          <p:cNvPr id="11" name="Rectangle 10">
            <a:extLst>
              <a:ext uri="{FF2B5EF4-FFF2-40B4-BE49-F238E27FC236}">
                <a16:creationId xmlns:a16="http://schemas.microsoft.com/office/drawing/2014/main" id="{8D710B10-F539-4A81-8D91-EA58F00C81A1}"/>
              </a:ext>
            </a:extLst>
          </p:cNvPr>
          <p:cNvSpPr/>
          <p:nvPr/>
        </p:nvSpPr>
        <p:spPr>
          <a:xfrm>
            <a:off x="2579636" y="256032"/>
            <a:ext cx="9307564" cy="923330"/>
          </a:xfrm>
          <a:prstGeom prst="rect">
            <a:avLst/>
          </a:prstGeom>
        </p:spPr>
        <p:txBody>
          <a:bodyPr wrap="square">
            <a:spAutoFit/>
          </a:bodyPr>
          <a:lstStyle/>
          <a:p>
            <a:r>
              <a:rPr lang="en-US" sz="5400" b="1">
                <a:latin typeface="Tw Cen MT" panose="020B0602020104020603" pitchFamily="34" charset="0"/>
              </a:rPr>
              <a:t>Existing Conditions</a:t>
            </a:r>
            <a:endParaRPr lang="en-US" sz="3600">
              <a:latin typeface="Tw Cen MT" panose="020B0602020104020603" pitchFamily="34" charset="0"/>
            </a:endParaRPr>
          </a:p>
        </p:txBody>
      </p:sp>
      <p:sp>
        <p:nvSpPr>
          <p:cNvPr id="9" name="TextBox 8">
            <a:extLst>
              <a:ext uri="{FF2B5EF4-FFF2-40B4-BE49-F238E27FC236}">
                <a16:creationId xmlns:a16="http://schemas.microsoft.com/office/drawing/2014/main" id="{6EEC2C2C-4A7D-47E4-B81D-B47BD1D6ED4C}"/>
              </a:ext>
            </a:extLst>
          </p:cNvPr>
          <p:cNvSpPr txBox="1"/>
          <p:nvPr/>
        </p:nvSpPr>
        <p:spPr>
          <a:xfrm>
            <a:off x="11773988" y="113211"/>
            <a:ext cx="333781" cy="369332"/>
          </a:xfrm>
          <a:prstGeom prst="rect">
            <a:avLst/>
          </a:prstGeom>
          <a:solidFill>
            <a:schemeClr val="bg1"/>
          </a:solidFill>
        </p:spPr>
        <p:txBody>
          <a:bodyPr wrap="square" rtlCol="0">
            <a:spAutoFit/>
          </a:bodyPr>
          <a:lstStyle/>
          <a:p>
            <a:r>
              <a:rPr lang="en-US">
                <a:latin typeface="Tw Cen MT" panose="020B0602020104020603" pitchFamily="34" charset="0"/>
              </a:rPr>
              <a:t>4</a:t>
            </a:r>
          </a:p>
        </p:txBody>
      </p:sp>
    </p:spTree>
    <p:extLst>
      <p:ext uri="{BB962C8B-B14F-4D97-AF65-F5344CB8AC3E}">
        <p14:creationId xmlns:p14="http://schemas.microsoft.com/office/powerpoint/2010/main" val="1551465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3616" r="37109" b="28053"/>
          <a:stretch/>
        </p:blipFill>
        <p:spPr>
          <a:xfrm>
            <a:off x="10109641" y="4693813"/>
            <a:ext cx="1831237" cy="1908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7" name="Group 6"/>
          <p:cNvGrpSpPr/>
          <p:nvPr/>
        </p:nvGrpSpPr>
        <p:grpSpPr>
          <a:xfrm>
            <a:off x="1064782" y="2378529"/>
            <a:ext cx="4535918" cy="2714281"/>
            <a:chOff x="3190875" y="1002714"/>
            <a:chExt cx="3812611" cy="4598886"/>
          </a:xfrm>
        </p:grpSpPr>
        <p:sp>
          <p:nvSpPr>
            <p:cNvPr id="8" name="Rectangle 7"/>
            <p:cNvSpPr/>
            <p:nvPr/>
          </p:nvSpPr>
          <p:spPr>
            <a:xfrm>
              <a:off x="3190875" y="1002714"/>
              <a:ext cx="3812610" cy="4598886"/>
            </a:xfrm>
            <a:prstGeom prst="rect">
              <a:avLst/>
            </a:prstGeom>
            <a:solidFill>
              <a:srgbClr val="FFFFFF">
                <a:alpha val="76000"/>
              </a:srgbClr>
            </a:solidFill>
            <a:ln>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220217" y="1244263"/>
              <a:ext cx="3783269" cy="3285291"/>
            </a:xfrm>
            <a:prstGeom prst="rect">
              <a:avLst/>
            </a:prstGeom>
            <a:noFill/>
          </p:spPr>
          <p:txBody>
            <a:bodyPr wrap="square" lIns="91440" tIns="45720" rIns="91440" bIns="45720" rtlCol="0" anchor="t">
              <a:spAutoFit/>
            </a:bodyPr>
            <a:lstStyle/>
            <a:p>
              <a:r>
                <a:rPr lang="en-US" sz="2000" b="1">
                  <a:latin typeface="Tw Cen MT" panose="020B0602020104020603" pitchFamily="34" charset="0"/>
                </a:rPr>
                <a:t>Existing Facilities</a:t>
              </a:r>
              <a:endParaRPr lang="en-US" sz="2000">
                <a:latin typeface="Tw Cen MT" panose="020B0602020104020603" pitchFamily="34" charset="0"/>
              </a:endParaRPr>
            </a:p>
            <a:p>
              <a:pPr marL="285750" indent="-285750">
                <a:buFont typeface="Arial" panose="020B0604020202020204" pitchFamily="34" charset="0"/>
                <a:buChar char="•"/>
              </a:pPr>
              <a:r>
                <a:rPr lang="en-US" sz="2000">
                  <a:latin typeface="Tw Cen MT"/>
                </a:rPr>
                <a:t>Several POGOH stations</a:t>
              </a:r>
            </a:p>
            <a:p>
              <a:pPr marL="285750" indent="-285750">
                <a:buFont typeface="Arial" panose="020B0604020202020204" pitchFamily="34" charset="0"/>
                <a:buChar char="•"/>
              </a:pPr>
              <a:r>
                <a:rPr lang="en-US" sz="2000">
                  <a:latin typeface="Tw Cen MT" panose="020B0602020104020603" pitchFamily="34" charset="0"/>
                </a:rPr>
                <a:t>Mobility Hub</a:t>
              </a:r>
            </a:p>
            <a:p>
              <a:pPr marL="285750" indent="-285750">
                <a:buFont typeface="Arial" panose="020B0604020202020204" pitchFamily="34" charset="0"/>
                <a:buChar char="•"/>
              </a:pPr>
              <a:r>
                <a:rPr lang="en-US" sz="2000">
                  <a:latin typeface="Tw Cen MT" panose="020B0602020104020603" pitchFamily="34" charset="0"/>
                </a:rPr>
                <a:t>Multiple Bus Routes</a:t>
              </a:r>
            </a:p>
            <a:p>
              <a:pPr marL="285750" indent="-285750">
                <a:buFont typeface="Arial" panose="020B0604020202020204" pitchFamily="34" charset="0"/>
                <a:buChar char="•"/>
              </a:pPr>
              <a:r>
                <a:rPr lang="en-US" sz="2000">
                  <a:latin typeface="Tw Cen MT" panose="020B0602020104020603" pitchFamily="34" charset="0"/>
                </a:rPr>
                <a:t>Shared and Dedicated Bike Facilities</a:t>
              </a:r>
            </a:p>
            <a:p>
              <a:pPr marL="285750" indent="-285750">
                <a:buFont typeface="Arial" panose="020B0604020202020204" pitchFamily="34" charset="0"/>
                <a:buChar char="•"/>
              </a:pPr>
              <a:endParaRPr lang="en-US" sz="2000">
                <a:latin typeface="Tw Cen MT" panose="020B0602020104020603" pitchFamily="34" charset="0"/>
              </a:endParaRPr>
            </a:p>
          </p:txBody>
        </p:sp>
      </p:grpSp>
      <p:sp>
        <p:nvSpPr>
          <p:cNvPr id="11" name="Rectangle 10">
            <a:extLst>
              <a:ext uri="{FF2B5EF4-FFF2-40B4-BE49-F238E27FC236}">
                <a16:creationId xmlns:a16="http://schemas.microsoft.com/office/drawing/2014/main" id="{D00DB57C-6B6E-4D65-8F0D-7E0BEB9885F0}"/>
              </a:ext>
            </a:extLst>
          </p:cNvPr>
          <p:cNvSpPr/>
          <p:nvPr/>
        </p:nvSpPr>
        <p:spPr>
          <a:xfrm>
            <a:off x="343035" y="250448"/>
            <a:ext cx="2016031" cy="20160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127BA6-57B8-43CD-82D5-C61716C4CBCE}"/>
              </a:ext>
            </a:extLst>
          </p:cNvPr>
          <p:cNvSpPr/>
          <p:nvPr/>
        </p:nvSpPr>
        <p:spPr>
          <a:xfrm>
            <a:off x="2579636" y="256032"/>
            <a:ext cx="9307564" cy="1754326"/>
          </a:xfrm>
          <a:prstGeom prst="rect">
            <a:avLst/>
          </a:prstGeom>
        </p:spPr>
        <p:txBody>
          <a:bodyPr wrap="square">
            <a:spAutoFit/>
          </a:bodyPr>
          <a:lstStyle/>
          <a:p>
            <a:r>
              <a:rPr lang="en-US" sz="5400" b="1">
                <a:latin typeface="Tw Cen MT" panose="020B0602020104020603" pitchFamily="34" charset="0"/>
              </a:rPr>
              <a:t>Existing Transit and </a:t>
            </a:r>
          </a:p>
          <a:p>
            <a:r>
              <a:rPr lang="en-US" sz="5400" b="1">
                <a:latin typeface="Tw Cen MT" panose="020B0602020104020603" pitchFamily="34" charset="0"/>
              </a:rPr>
              <a:t>Bike Facilities</a:t>
            </a:r>
            <a:endParaRPr lang="en-US" sz="3600">
              <a:latin typeface="Tw Cen MT" panose="020B0602020104020603" pitchFamily="34" charset="0"/>
            </a:endParaRPr>
          </a:p>
        </p:txBody>
      </p:sp>
      <p:pic>
        <p:nvPicPr>
          <p:cNvPr id="13" name="Picture 12">
            <a:extLst>
              <a:ext uri="{FF2B5EF4-FFF2-40B4-BE49-F238E27FC236}">
                <a16:creationId xmlns:a16="http://schemas.microsoft.com/office/drawing/2014/main" id="{9E42EB25-E2D1-47ED-A71D-61A732175EBB}"/>
              </a:ext>
            </a:extLst>
          </p:cNvPr>
          <p:cNvPicPr>
            <a:picLocks noChangeAspect="1"/>
          </p:cNvPicPr>
          <p:nvPr/>
        </p:nvPicPr>
        <p:blipFill rotWithShape="1">
          <a:blip r:embed="rId3"/>
          <a:srcRect l="10140" r="9769" b="19333"/>
          <a:stretch/>
        </p:blipFill>
        <p:spPr>
          <a:xfrm>
            <a:off x="501964" y="401710"/>
            <a:ext cx="1698172" cy="1710372"/>
          </a:xfrm>
          <a:prstGeom prst="rect">
            <a:avLst/>
          </a:prstGeom>
        </p:spPr>
      </p:pic>
      <p:sp>
        <p:nvSpPr>
          <p:cNvPr id="21" name="TextBox 20">
            <a:extLst>
              <a:ext uri="{FF2B5EF4-FFF2-40B4-BE49-F238E27FC236}">
                <a16:creationId xmlns:a16="http://schemas.microsoft.com/office/drawing/2014/main" id="{24EEA8B6-4280-4E6C-B262-3E3F3BC4F4AA}"/>
              </a:ext>
            </a:extLst>
          </p:cNvPr>
          <p:cNvSpPr txBox="1"/>
          <p:nvPr/>
        </p:nvSpPr>
        <p:spPr>
          <a:xfrm>
            <a:off x="11773988" y="113211"/>
            <a:ext cx="333781" cy="369332"/>
          </a:xfrm>
          <a:prstGeom prst="rect">
            <a:avLst/>
          </a:prstGeom>
          <a:solidFill>
            <a:schemeClr val="bg1"/>
          </a:solidFill>
        </p:spPr>
        <p:txBody>
          <a:bodyPr wrap="square" rtlCol="0">
            <a:spAutoFit/>
          </a:bodyPr>
          <a:lstStyle/>
          <a:p>
            <a:r>
              <a:rPr lang="en-US">
                <a:latin typeface="Tw Cen MT" panose="020B0602020104020603" pitchFamily="34" charset="0"/>
              </a:rPr>
              <a:t>5</a:t>
            </a:r>
          </a:p>
        </p:txBody>
      </p:sp>
      <p:grpSp>
        <p:nvGrpSpPr>
          <p:cNvPr id="22" name="Group 21">
            <a:extLst>
              <a:ext uri="{FF2B5EF4-FFF2-40B4-BE49-F238E27FC236}">
                <a16:creationId xmlns:a16="http://schemas.microsoft.com/office/drawing/2014/main" id="{01B97392-5BFF-4AF3-8919-3C14CF618677}"/>
              </a:ext>
            </a:extLst>
          </p:cNvPr>
          <p:cNvGrpSpPr/>
          <p:nvPr/>
        </p:nvGrpSpPr>
        <p:grpSpPr>
          <a:xfrm>
            <a:off x="1099691" y="4220280"/>
            <a:ext cx="4535918" cy="923330"/>
            <a:chOff x="1102882" y="2409301"/>
            <a:chExt cx="4535918" cy="923330"/>
          </a:xfrm>
        </p:grpSpPr>
        <p:sp>
          <p:nvSpPr>
            <p:cNvPr id="5" name="Rectangle: Rounded Corners 4">
              <a:extLst>
                <a:ext uri="{FF2B5EF4-FFF2-40B4-BE49-F238E27FC236}">
                  <a16:creationId xmlns:a16="http://schemas.microsoft.com/office/drawing/2014/main" id="{D305610D-B8FA-45D9-BD84-88662D963491}"/>
                </a:ext>
              </a:extLst>
            </p:cNvPr>
            <p:cNvSpPr/>
            <p:nvPr/>
          </p:nvSpPr>
          <p:spPr>
            <a:xfrm>
              <a:off x="1102882" y="2409301"/>
              <a:ext cx="4535918" cy="92333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2104453-735B-4B11-88FA-7A0E014C524D}"/>
                </a:ext>
              </a:extLst>
            </p:cNvPr>
            <p:cNvPicPr>
              <a:picLocks noChangeAspect="1"/>
            </p:cNvPicPr>
            <p:nvPr/>
          </p:nvPicPr>
          <p:blipFill>
            <a:blip r:embed="rId4"/>
            <a:stretch>
              <a:fillRect/>
            </a:stretch>
          </p:blipFill>
          <p:spPr>
            <a:xfrm>
              <a:off x="1201938" y="2569688"/>
              <a:ext cx="1261231" cy="595856"/>
            </a:xfrm>
            <a:prstGeom prst="rect">
              <a:avLst/>
            </a:prstGeom>
          </p:spPr>
        </p:pic>
        <p:sp>
          <p:nvSpPr>
            <p:cNvPr id="24" name="TextBox 23">
              <a:extLst>
                <a:ext uri="{FF2B5EF4-FFF2-40B4-BE49-F238E27FC236}">
                  <a16:creationId xmlns:a16="http://schemas.microsoft.com/office/drawing/2014/main" id="{9A4FFFF2-A66B-4F41-AF9D-08EDC3348FE8}"/>
                </a:ext>
              </a:extLst>
            </p:cNvPr>
            <p:cNvSpPr txBox="1"/>
            <p:nvPr/>
          </p:nvSpPr>
          <p:spPr>
            <a:xfrm>
              <a:off x="2622195" y="2575229"/>
              <a:ext cx="3016605" cy="584775"/>
            </a:xfrm>
            <a:prstGeom prst="rect">
              <a:avLst/>
            </a:prstGeom>
            <a:noFill/>
          </p:spPr>
          <p:txBody>
            <a:bodyPr wrap="square" rtlCol="0">
              <a:spAutoFit/>
            </a:bodyPr>
            <a:lstStyle/>
            <a:p>
              <a:r>
                <a:rPr lang="en-US" sz="1600">
                  <a:latin typeface="Tw Cen MT" panose="020B0602020104020603" pitchFamily="34" charset="0"/>
                </a:rPr>
                <a:t>Routes that pass through the Strip: 54, 86, 87, 88, 91</a:t>
              </a:r>
            </a:p>
          </p:txBody>
        </p:sp>
      </p:grpSp>
    </p:spTree>
    <p:extLst>
      <p:ext uri="{BB962C8B-B14F-4D97-AF65-F5344CB8AC3E}">
        <p14:creationId xmlns:p14="http://schemas.microsoft.com/office/powerpoint/2010/main" val="190605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a:off x="10547006" y="954846"/>
            <a:ext cx="1193800" cy="10033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9270656" y="2053396"/>
            <a:ext cx="1193800" cy="10033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8026056" y="3126546"/>
            <a:ext cx="1193800" cy="10033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737006" y="4225096"/>
            <a:ext cx="1193800" cy="10033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447956" y="5323646"/>
            <a:ext cx="1193800" cy="10033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0299520" y="563974"/>
            <a:ext cx="1193800" cy="1003300"/>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8943998" y="1728119"/>
            <a:ext cx="1193800" cy="1003300"/>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671609" y="2800270"/>
            <a:ext cx="1193800" cy="1003300"/>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457698" y="3905385"/>
            <a:ext cx="1107912" cy="987257"/>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H="1">
            <a:off x="5197796" y="4979223"/>
            <a:ext cx="1203282" cy="985154"/>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10413820" y="514056"/>
            <a:ext cx="1193800" cy="1003300"/>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9039248" y="1687014"/>
            <a:ext cx="1193800" cy="1003300"/>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7766859" y="2763611"/>
            <a:ext cx="1193800" cy="1003300"/>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553844" y="3905385"/>
            <a:ext cx="1073150" cy="953389"/>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p:cNvCxnSpPr>
          <p:nvPr/>
        </p:nvCxnSpPr>
        <p:spPr>
          <a:xfrm flipH="1">
            <a:off x="5312686" y="4986281"/>
            <a:ext cx="1134960" cy="947966"/>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10566056" y="1346980"/>
            <a:ext cx="1193800" cy="1003300"/>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9289706" y="2458112"/>
            <a:ext cx="1193800" cy="1003300"/>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8066076" y="3518680"/>
            <a:ext cx="1193800" cy="1003300"/>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6751862" y="4629812"/>
            <a:ext cx="1193800" cy="1003300"/>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5497933" y="5715780"/>
            <a:ext cx="1162873" cy="917655"/>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10661306" y="1339128"/>
            <a:ext cx="1193800" cy="1003300"/>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9405926" y="2416708"/>
            <a:ext cx="1193800" cy="1003300"/>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8152938" y="3506634"/>
            <a:ext cx="1193800" cy="1003300"/>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6847112" y="4609378"/>
            <a:ext cx="1193800" cy="1003300"/>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5628348" y="5707928"/>
            <a:ext cx="1127708" cy="890563"/>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610062" y="5582192"/>
            <a:ext cx="826538" cy="977825"/>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532580" y="5582192"/>
            <a:ext cx="851053" cy="1016299"/>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5833780" y="6039492"/>
            <a:ext cx="161650" cy="2091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5594709" y="5791400"/>
            <a:ext cx="169260" cy="201498"/>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5631095" y="5749896"/>
            <a:ext cx="184714" cy="214376"/>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flipV="1">
            <a:off x="6197455" y="5318164"/>
            <a:ext cx="161650" cy="2091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flipV="1">
            <a:off x="6006744" y="5431265"/>
            <a:ext cx="184714" cy="214376"/>
          </a:xfrm>
          <a:prstGeom prst="straightConnector1">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flipV="1">
            <a:off x="6369130" y="5104092"/>
            <a:ext cx="184714" cy="214376"/>
          </a:xfrm>
          <a:prstGeom prst="straightConnector1">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6611294" y="5387700"/>
            <a:ext cx="184714" cy="214376"/>
          </a:xfrm>
          <a:prstGeom prst="straightConnector1">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6682082" y="4827429"/>
            <a:ext cx="184714" cy="214376"/>
          </a:xfrm>
          <a:prstGeom prst="straightConnector1">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6928821" y="5128667"/>
            <a:ext cx="184714" cy="214376"/>
          </a:xfrm>
          <a:prstGeom prst="straightConnector1">
            <a:avLst/>
          </a:prstGeom>
          <a:ln>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6963204" y="4533219"/>
            <a:ext cx="225708" cy="2438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flipV="1">
            <a:off x="7244599" y="4855201"/>
            <a:ext cx="153125" cy="2044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flipV="1">
            <a:off x="7270711" y="4330668"/>
            <a:ext cx="169260" cy="201498"/>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flipV="1">
            <a:off x="7307097" y="4289164"/>
            <a:ext cx="184714" cy="214376"/>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flipV="1">
            <a:off x="7514330" y="4615294"/>
            <a:ext cx="169260" cy="201498"/>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flipV="1">
            <a:off x="7550716" y="4573790"/>
            <a:ext cx="184714" cy="214376"/>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flipV="1">
            <a:off x="7834314" y="4390920"/>
            <a:ext cx="169260" cy="201498"/>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H="1" flipV="1">
            <a:off x="7870700" y="4349416"/>
            <a:ext cx="184714" cy="214376"/>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flipV="1">
            <a:off x="7590797" y="4092124"/>
            <a:ext cx="169260" cy="201498"/>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flipV="1">
            <a:off x="7627183" y="4050620"/>
            <a:ext cx="184714" cy="214376"/>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flipV="1">
            <a:off x="7818966" y="3790482"/>
            <a:ext cx="169260" cy="201498"/>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H="1" flipV="1">
            <a:off x="7855352" y="3748978"/>
            <a:ext cx="184714" cy="214376"/>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H="1" flipV="1">
            <a:off x="8095434" y="4103196"/>
            <a:ext cx="169260" cy="201498"/>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H="1" flipV="1">
            <a:off x="8131820" y="4061692"/>
            <a:ext cx="184714" cy="214376"/>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flipV="1">
            <a:off x="8626427" y="3622558"/>
            <a:ext cx="169260" cy="201498"/>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flipV="1">
            <a:off x="8662813" y="3581054"/>
            <a:ext cx="184714" cy="214376"/>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flipV="1">
            <a:off x="8349687" y="3329330"/>
            <a:ext cx="169260" cy="201498"/>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flipV="1">
            <a:off x="8386073" y="3287826"/>
            <a:ext cx="184714" cy="214376"/>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flipV="1">
            <a:off x="8921276" y="2935050"/>
            <a:ext cx="169260" cy="201498"/>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flipV="1">
            <a:off x="8957662" y="2893546"/>
            <a:ext cx="184714" cy="214376"/>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H="1" flipV="1">
            <a:off x="9169638" y="3221629"/>
            <a:ext cx="169260" cy="201498"/>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H="1" flipV="1">
            <a:off x="9206024" y="3180125"/>
            <a:ext cx="184714" cy="214376"/>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H="1" flipV="1">
            <a:off x="8626970" y="2597035"/>
            <a:ext cx="169260" cy="201498"/>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flipV="1">
            <a:off x="8663356" y="2555531"/>
            <a:ext cx="184714" cy="214376"/>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flipV="1">
            <a:off x="8115643" y="3052086"/>
            <a:ext cx="169260" cy="201498"/>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H="1" flipV="1">
            <a:off x="8152029" y="3010582"/>
            <a:ext cx="184714" cy="214376"/>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flipV="1">
            <a:off x="7577565" y="3514109"/>
            <a:ext cx="169260" cy="201498"/>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H="1" flipV="1">
            <a:off x="7613951" y="3472605"/>
            <a:ext cx="184714" cy="214376"/>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flipV="1">
            <a:off x="7283112" y="3742152"/>
            <a:ext cx="169260" cy="201498"/>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H="1" flipV="1">
            <a:off x="7319498" y="3700648"/>
            <a:ext cx="184714" cy="214376"/>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H="1" flipV="1">
            <a:off x="6967378" y="4018356"/>
            <a:ext cx="169260" cy="201498"/>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flipV="1">
            <a:off x="7003764" y="3976852"/>
            <a:ext cx="184714" cy="214376"/>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a:off x="6224496" y="3509774"/>
            <a:ext cx="1138910" cy="974538"/>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H="1">
            <a:off x="6320643" y="3525813"/>
            <a:ext cx="1091044" cy="924631"/>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H="1">
            <a:off x="7484229" y="2463863"/>
            <a:ext cx="1138910" cy="974538"/>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7580376" y="2479902"/>
            <a:ext cx="1091044" cy="924631"/>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a:off x="8731427" y="1346124"/>
            <a:ext cx="1138910" cy="974538"/>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H="1">
            <a:off x="8827574" y="1362163"/>
            <a:ext cx="1091044" cy="924631"/>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H="1">
            <a:off x="4856146" y="4652318"/>
            <a:ext cx="1138910" cy="974538"/>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flipH="1">
            <a:off x="4952293" y="4668357"/>
            <a:ext cx="1091044" cy="924631"/>
          </a:xfrm>
          <a:prstGeom prst="straightConnector1">
            <a:avLst/>
          </a:prstGeom>
          <a:ln>
            <a:solidFill>
              <a:srgbClr val="2E75B6"/>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1028" name="Picture 4" descr="Traffic Light PNG HQ Images, Traffic Lights Icon Fre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7796" y="6313217"/>
            <a:ext cx="209941" cy="209941"/>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Traffic Light PNG HQ Images, Traffic Lights Icon Fre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73464" y="2591975"/>
            <a:ext cx="209941" cy="209941"/>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Traffic Light PNG HQ Images, Traffic Lights Icon Fre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83405" y="2866913"/>
            <a:ext cx="209941" cy="209941"/>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 descr="Traffic Light PNG HQ Images, Traffic Lights Icon Fre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3633" y="6575329"/>
            <a:ext cx="209941" cy="209941"/>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4" descr="Traffic Light PNG HQ Images, Traffic Lights Icon Fre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2662" y="3508430"/>
            <a:ext cx="209941" cy="209941"/>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4" descr="Traffic Light PNG HQ Images, Traffic Lights Icon Fre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2603" y="3783368"/>
            <a:ext cx="209941" cy="209941"/>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4" descr="Traffic Light PNG HQ Images, Traffic Lights Icon Fre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9861" y="4223659"/>
            <a:ext cx="209941" cy="209941"/>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4" descr="Traffic Light PNG HQ Images, Traffic Lights Icon Fre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4658" y="5255603"/>
            <a:ext cx="209941" cy="209941"/>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4" descr="Traffic Light PNG HQ Images, Traffic Lights Icon Fre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9507" y="6174607"/>
            <a:ext cx="209941" cy="209941"/>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4" descr="Traffic Light PNG HQ Images, Traffic Lights Icon Fre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40031" y="1263028"/>
            <a:ext cx="209941" cy="209941"/>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4" descr="Traffic Light PNG HQ Images, Traffic Lights Icon Fre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49972" y="1537966"/>
            <a:ext cx="209941" cy="209941"/>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4" descr="Traffic Light PNG HQ Images, Traffic Lights Icon Fre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06596" y="1691584"/>
            <a:ext cx="209941" cy="209941"/>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4" descr="Traffic Light PNG HQ Images, Traffic Lights Icon Fre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7156" y="4683881"/>
            <a:ext cx="209941" cy="209941"/>
          </a:xfrm>
          <a:prstGeom prst="rect">
            <a:avLst/>
          </a:prstGeom>
          <a:noFill/>
          <a:extLst>
            <a:ext uri="{909E8E84-426E-40DD-AFC4-6F175D3DCCD1}">
              <a14:hiddenFill xmlns:a14="http://schemas.microsoft.com/office/drawing/2010/main">
                <a:solidFill>
                  <a:srgbClr val="FFFFFF"/>
                </a:solidFill>
              </a14:hiddenFill>
            </a:ext>
          </a:extLst>
        </p:spPr>
      </p:pic>
      <p:grpSp>
        <p:nvGrpSpPr>
          <p:cNvPr id="141" name="Group 140"/>
          <p:cNvGrpSpPr/>
          <p:nvPr/>
        </p:nvGrpSpPr>
        <p:grpSpPr>
          <a:xfrm>
            <a:off x="959617" y="2209800"/>
            <a:ext cx="4145784" cy="3417185"/>
            <a:chOff x="3190875" y="1002714"/>
            <a:chExt cx="3812611" cy="3340614"/>
          </a:xfrm>
        </p:grpSpPr>
        <p:sp>
          <p:nvSpPr>
            <p:cNvPr id="142" name="Rectangle 141"/>
            <p:cNvSpPr/>
            <p:nvPr/>
          </p:nvSpPr>
          <p:spPr>
            <a:xfrm>
              <a:off x="3190875" y="1002714"/>
              <a:ext cx="3812610" cy="3219466"/>
            </a:xfrm>
            <a:prstGeom prst="rect">
              <a:avLst/>
            </a:prstGeom>
            <a:solidFill>
              <a:srgbClr val="FFFFFF">
                <a:alpha val="76000"/>
              </a:srgbClr>
            </a:solidFill>
            <a:ln>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p:cNvSpPr txBox="1"/>
            <p:nvPr/>
          </p:nvSpPr>
          <p:spPr>
            <a:xfrm>
              <a:off x="3220217" y="1244263"/>
              <a:ext cx="3783269" cy="309906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a:latin typeface="Tw Cen MT"/>
                </a:rPr>
                <a:t>Most streets have two-way traffic</a:t>
              </a:r>
            </a:p>
            <a:p>
              <a:pPr marL="285750" indent="-285750">
                <a:buFont typeface="Arial" panose="020B0604020202020204" pitchFamily="34" charset="0"/>
                <a:buChar char="•"/>
              </a:pPr>
              <a:r>
                <a:rPr lang="en-US" sz="2000">
                  <a:latin typeface="Tw Cen MT"/>
                </a:rPr>
                <a:t>One-way traffic along Penn and numbered streets in the core area</a:t>
              </a:r>
            </a:p>
            <a:p>
              <a:pPr marL="285750" indent="-285750">
                <a:buFont typeface="Arial" panose="020B0604020202020204" pitchFamily="34" charset="0"/>
                <a:buChar char="•"/>
              </a:pPr>
              <a:r>
                <a:rPr lang="en-US" sz="2000">
                  <a:latin typeface="Tw Cen MT"/>
                </a:rPr>
                <a:t>Penn and Liberty each have several signalized intersections in the corridor</a:t>
              </a:r>
            </a:p>
            <a:p>
              <a:pPr marL="285750" indent="-285750">
                <a:buFont typeface="Arial" panose="020B0604020202020204" pitchFamily="34" charset="0"/>
                <a:buChar char="•"/>
              </a:pPr>
              <a:r>
                <a:rPr lang="en-US" sz="2000">
                  <a:latin typeface="Tw Cen MT"/>
                </a:rPr>
                <a:t>Smallman St features two-way traffic that is largely stop sign controlled</a:t>
              </a:r>
            </a:p>
            <a:p>
              <a:pPr marL="285750" indent="-285750">
                <a:buFont typeface="Arial" panose="020B0604020202020204" pitchFamily="34" charset="0"/>
                <a:buChar char="•"/>
              </a:pPr>
              <a:endParaRPr lang="en-US" sz="2000">
                <a:latin typeface="Tw Cen MT" panose="020B0602020104020603" pitchFamily="34" charset="0"/>
              </a:endParaRPr>
            </a:p>
          </p:txBody>
        </p:sp>
      </p:grpSp>
      <p:sp>
        <p:nvSpPr>
          <p:cNvPr id="112" name="Rectangle 111">
            <a:extLst>
              <a:ext uri="{FF2B5EF4-FFF2-40B4-BE49-F238E27FC236}">
                <a16:creationId xmlns:a16="http://schemas.microsoft.com/office/drawing/2014/main" id="{312FC515-B4C3-418E-8B03-32620121FB9C}"/>
              </a:ext>
            </a:extLst>
          </p:cNvPr>
          <p:cNvSpPr/>
          <p:nvPr/>
        </p:nvSpPr>
        <p:spPr>
          <a:xfrm>
            <a:off x="343035" y="250448"/>
            <a:ext cx="2016031" cy="20160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999D5A3B-EEFA-4D0E-BD3E-A085ED2BACA3}"/>
              </a:ext>
            </a:extLst>
          </p:cNvPr>
          <p:cNvSpPr/>
          <p:nvPr/>
        </p:nvSpPr>
        <p:spPr>
          <a:xfrm>
            <a:off x="2579636" y="256032"/>
            <a:ext cx="9307564" cy="923330"/>
          </a:xfrm>
          <a:prstGeom prst="rect">
            <a:avLst/>
          </a:prstGeom>
        </p:spPr>
        <p:txBody>
          <a:bodyPr wrap="square">
            <a:spAutoFit/>
          </a:bodyPr>
          <a:lstStyle/>
          <a:p>
            <a:r>
              <a:rPr lang="en-US" sz="5400" b="1">
                <a:latin typeface="Tw Cen MT" panose="020B0602020104020603" pitchFamily="34" charset="0"/>
              </a:rPr>
              <a:t>Road Network</a:t>
            </a:r>
            <a:endParaRPr lang="en-US" sz="3600">
              <a:latin typeface="Tw Cen MT" panose="020B0602020104020603" pitchFamily="34" charset="0"/>
            </a:endParaRPr>
          </a:p>
        </p:txBody>
      </p:sp>
      <p:pic>
        <p:nvPicPr>
          <p:cNvPr id="114" name="Picture 113">
            <a:extLst>
              <a:ext uri="{FF2B5EF4-FFF2-40B4-BE49-F238E27FC236}">
                <a16:creationId xmlns:a16="http://schemas.microsoft.com/office/drawing/2014/main" id="{C3498405-BB17-4106-8D86-9EFE62A4C167}"/>
              </a:ext>
            </a:extLst>
          </p:cNvPr>
          <p:cNvPicPr>
            <a:picLocks noChangeAspect="1"/>
          </p:cNvPicPr>
          <p:nvPr/>
        </p:nvPicPr>
        <p:blipFill rotWithShape="1">
          <a:blip r:embed="rId3"/>
          <a:srcRect l="10140" r="9769" b="19333"/>
          <a:stretch/>
        </p:blipFill>
        <p:spPr>
          <a:xfrm>
            <a:off x="501964" y="401710"/>
            <a:ext cx="1698172" cy="1710372"/>
          </a:xfrm>
          <a:prstGeom prst="rect">
            <a:avLst/>
          </a:prstGeom>
        </p:spPr>
      </p:pic>
      <p:sp>
        <p:nvSpPr>
          <p:cNvPr id="115" name="TextBox 114">
            <a:extLst>
              <a:ext uri="{FF2B5EF4-FFF2-40B4-BE49-F238E27FC236}">
                <a16:creationId xmlns:a16="http://schemas.microsoft.com/office/drawing/2014/main" id="{C940F696-AB95-4EF8-BFAC-0904B7BB3078}"/>
              </a:ext>
            </a:extLst>
          </p:cNvPr>
          <p:cNvSpPr txBox="1"/>
          <p:nvPr/>
        </p:nvSpPr>
        <p:spPr>
          <a:xfrm>
            <a:off x="11773988" y="113211"/>
            <a:ext cx="333781" cy="369332"/>
          </a:xfrm>
          <a:prstGeom prst="rect">
            <a:avLst/>
          </a:prstGeom>
          <a:solidFill>
            <a:schemeClr val="bg1"/>
          </a:solidFill>
        </p:spPr>
        <p:txBody>
          <a:bodyPr wrap="square" rtlCol="0">
            <a:spAutoFit/>
          </a:bodyPr>
          <a:lstStyle/>
          <a:p>
            <a:r>
              <a:rPr lang="en-US">
                <a:latin typeface="Tw Cen MT" panose="020B0602020104020603" pitchFamily="34" charset="0"/>
              </a:rPr>
              <a:t>6</a:t>
            </a:r>
          </a:p>
        </p:txBody>
      </p:sp>
      <p:pic>
        <p:nvPicPr>
          <p:cNvPr id="122" name="Picture 4" descr="Traffic Light PNG HQ Images, Traffic Lights Icon Free ...">
            <a:extLst>
              <a:ext uri="{FF2B5EF4-FFF2-40B4-BE49-F238E27FC236}">
                <a16:creationId xmlns:a16="http://schemas.microsoft.com/office/drawing/2014/main" id="{F67D951F-889D-4F78-816F-7154EE2AAB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3809" y="4966832"/>
            <a:ext cx="209941" cy="20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25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959618" y="2489199"/>
            <a:ext cx="4154767" cy="2078295"/>
            <a:chOff x="3190876" y="1134931"/>
            <a:chExt cx="4302104" cy="788998"/>
          </a:xfrm>
        </p:grpSpPr>
        <p:sp>
          <p:nvSpPr>
            <p:cNvPr id="20" name="Rectangle 19"/>
            <p:cNvSpPr/>
            <p:nvPr/>
          </p:nvSpPr>
          <p:spPr>
            <a:xfrm>
              <a:off x="3190876" y="1134931"/>
              <a:ext cx="3694459" cy="788998"/>
            </a:xfrm>
            <a:prstGeom prst="rect">
              <a:avLst/>
            </a:prstGeom>
            <a:solidFill>
              <a:srgbClr val="FFFFFF">
                <a:alpha val="67059"/>
              </a:srgbClr>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220217" y="1244263"/>
              <a:ext cx="4272763" cy="619270"/>
            </a:xfrm>
            <a:prstGeom prst="rect">
              <a:avLst/>
            </a:prstGeom>
            <a:noFill/>
          </p:spPr>
          <p:txBody>
            <a:bodyPr wrap="square" rtlCol="0">
              <a:spAutoFit/>
            </a:bodyPr>
            <a:lstStyle/>
            <a:p>
              <a:r>
                <a:rPr lang="en-US" sz="2000" b="1">
                  <a:latin typeface="Tw Cen MT" panose="020B0602020104020603" pitchFamily="34" charset="0"/>
                </a:rPr>
                <a:t>2021 </a:t>
              </a:r>
              <a:r>
                <a:rPr lang="en-US" sz="2000" b="1" i="1">
                  <a:latin typeface="Tw Cen MT" panose="020B0602020104020603" pitchFamily="34" charset="0"/>
                </a:rPr>
                <a:t>PennDOT</a:t>
              </a:r>
            </a:p>
            <a:p>
              <a:r>
                <a:rPr lang="en-US" sz="2000" i="1">
                  <a:latin typeface="Tw Cen MT" panose="020B0602020104020603" pitchFamily="34" charset="0"/>
                </a:rPr>
                <a:t>		AADT	Truck</a:t>
              </a:r>
            </a:p>
            <a:p>
              <a:r>
                <a:rPr lang="en-US" sz="2000">
                  <a:latin typeface="Tw Cen MT" panose="020B0602020104020603" pitchFamily="34" charset="0"/>
                </a:rPr>
                <a:t>Smallman St:	6600 	4%</a:t>
              </a:r>
            </a:p>
            <a:p>
              <a:r>
                <a:rPr lang="en-US" sz="2000">
                  <a:latin typeface="Tw Cen MT" panose="020B0602020104020603" pitchFamily="34" charset="0"/>
                </a:rPr>
                <a:t>Penn Ave:	4000	5%</a:t>
              </a:r>
            </a:p>
            <a:p>
              <a:r>
                <a:rPr lang="en-US" sz="2000">
                  <a:latin typeface="Tw Cen MT" panose="020B0602020104020603" pitchFamily="34" charset="0"/>
                </a:rPr>
                <a:t>Liberty Ave:	13,800 	5%</a:t>
              </a:r>
            </a:p>
          </p:txBody>
        </p:sp>
      </p:grpSp>
      <p:sp>
        <p:nvSpPr>
          <p:cNvPr id="32" name="TextBox 31"/>
          <p:cNvSpPr txBox="1"/>
          <p:nvPr/>
        </p:nvSpPr>
        <p:spPr>
          <a:xfrm>
            <a:off x="2654960" y="1114501"/>
            <a:ext cx="4294852" cy="1446550"/>
          </a:xfrm>
          <a:prstGeom prst="rect">
            <a:avLst/>
          </a:prstGeom>
          <a:noFill/>
        </p:spPr>
        <p:txBody>
          <a:bodyPr wrap="square" rtlCol="0">
            <a:spAutoFit/>
          </a:bodyPr>
          <a:lstStyle/>
          <a:p>
            <a:r>
              <a:rPr lang="en-US" sz="4400" b="1">
                <a:latin typeface="Tw Cen MT" panose="020B0602020104020603" pitchFamily="34" charset="0"/>
              </a:rPr>
              <a:t>AADT within the Strip</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49149" b="48028"/>
          <a:stretch/>
        </p:blipFill>
        <p:spPr>
          <a:xfrm>
            <a:off x="10388599" y="4796092"/>
            <a:ext cx="1686453" cy="17236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BFBA449E-1C9D-432F-AEC7-DF9876868CF1}"/>
              </a:ext>
            </a:extLst>
          </p:cNvPr>
          <p:cNvSpPr/>
          <p:nvPr/>
        </p:nvSpPr>
        <p:spPr>
          <a:xfrm>
            <a:off x="343035" y="250448"/>
            <a:ext cx="2016031" cy="20160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AFC331F-1CE2-4048-B4FB-B86CFAF42F7D}"/>
              </a:ext>
            </a:extLst>
          </p:cNvPr>
          <p:cNvSpPr/>
          <p:nvPr/>
        </p:nvSpPr>
        <p:spPr>
          <a:xfrm>
            <a:off x="2579636" y="256032"/>
            <a:ext cx="9307564" cy="923330"/>
          </a:xfrm>
          <a:prstGeom prst="rect">
            <a:avLst/>
          </a:prstGeom>
        </p:spPr>
        <p:txBody>
          <a:bodyPr wrap="square">
            <a:spAutoFit/>
          </a:bodyPr>
          <a:lstStyle/>
          <a:p>
            <a:r>
              <a:rPr lang="en-US" sz="5400" b="1">
                <a:latin typeface="Tw Cen MT" panose="020B0602020104020603" pitchFamily="34" charset="0"/>
              </a:rPr>
              <a:t>Traffic Data</a:t>
            </a:r>
            <a:endParaRPr lang="en-US" sz="3600">
              <a:latin typeface="Tw Cen MT" panose="020B0602020104020603" pitchFamily="34" charset="0"/>
            </a:endParaRPr>
          </a:p>
        </p:txBody>
      </p:sp>
      <p:pic>
        <p:nvPicPr>
          <p:cNvPr id="11" name="Picture 10">
            <a:extLst>
              <a:ext uri="{FF2B5EF4-FFF2-40B4-BE49-F238E27FC236}">
                <a16:creationId xmlns:a16="http://schemas.microsoft.com/office/drawing/2014/main" id="{18BFDF29-B3DD-4FC0-A638-8870798DB87B}"/>
              </a:ext>
            </a:extLst>
          </p:cNvPr>
          <p:cNvPicPr>
            <a:picLocks noChangeAspect="1"/>
          </p:cNvPicPr>
          <p:nvPr/>
        </p:nvPicPr>
        <p:blipFill rotWithShape="1">
          <a:blip r:embed="rId3"/>
          <a:srcRect l="10140" r="9769" b="19333"/>
          <a:stretch/>
        </p:blipFill>
        <p:spPr>
          <a:xfrm>
            <a:off x="501964" y="401710"/>
            <a:ext cx="1698172" cy="1710372"/>
          </a:xfrm>
          <a:prstGeom prst="rect">
            <a:avLst/>
          </a:prstGeom>
        </p:spPr>
      </p:pic>
      <p:sp>
        <p:nvSpPr>
          <p:cNvPr id="12" name="TextBox 11">
            <a:extLst>
              <a:ext uri="{FF2B5EF4-FFF2-40B4-BE49-F238E27FC236}">
                <a16:creationId xmlns:a16="http://schemas.microsoft.com/office/drawing/2014/main" id="{06738A17-12CE-46A2-AA36-D37C8376DD1A}"/>
              </a:ext>
            </a:extLst>
          </p:cNvPr>
          <p:cNvSpPr txBox="1"/>
          <p:nvPr/>
        </p:nvSpPr>
        <p:spPr>
          <a:xfrm>
            <a:off x="11773988" y="113211"/>
            <a:ext cx="333781" cy="369332"/>
          </a:xfrm>
          <a:prstGeom prst="rect">
            <a:avLst/>
          </a:prstGeom>
          <a:solidFill>
            <a:schemeClr val="bg1"/>
          </a:solidFill>
        </p:spPr>
        <p:txBody>
          <a:bodyPr wrap="square" rtlCol="0">
            <a:spAutoFit/>
          </a:bodyPr>
          <a:lstStyle/>
          <a:p>
            <a:r>
              <a:rPr lang="en-US">
                <a:latin typeface="Tw Cen MT" panose="020B0602020104020603" pitchFamily="34" charset="0"/>
              </a:rPr>
              <a:t>7</a:t>
            </a:r>
          </a:p>
        </p:txBody>
      </p:sp>
      <p:cxnSp>
        <p:nvCxnSpPr>
          <p:cNvPr id="5" name="Straight Arrow Connector 4">
            <a:extLst>
              <a:ext uri="{FF2B5EF4-FFF2-40B4-BE49-F238E27FC236}">
                <a16:creationId xmlns:a16="http://schemas.microsoft.com/office/drawing/2014/main" id="{7477ECE1-D564-4116-B528-44EBFF29553C}"/>
              </a:ext>
            </a:extLst>
          </p:cNvPr>
          <p:cNvCxnSpPr>
            <a:cxnSpLocks/>
          </p:cNvCxnSpPr>
          <p:nvPr/>
        </p:nvCxnSpPr>
        <p:spPr>
          <a:xfrm flipV="1">
            <a:off x="9654548" y="3030380"/>
            <a:ext cx="186488" cy="156409"/>
          </a:xfrm>
          <a:prstGeom prst="straightConnector1">
            <a:avLst/>
          </a:prstGeom>
          <a:ln w="19050">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74BAAAD-1EBE-4893-B170-2E6380988C6D}"/>
              </a:ext>
            </a:extLst>
          </p:cNvPr>
          <p:cNvCxnSpPr>
            <a:cxnSpLocks/>
          </p:cNvCxnSpPr>
          <p:nvPr/>
        </p:nvCxnSpPr>
        <p:spPr>
          <a:xfrm flipH="1">
            <a:off x="9568823" y="3140491"/>
            <a:ext cx="186489" cy="156410"/>
          </a:xfrm>
          <a:prstGeom prst="straightConnector1">
            <a:avLst/>
          </a:prstGeom>
          <a:ln w="19050">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9FB8E40-3AAE-48F2-B967-E76DD4BB741A}"/>
              </a:ext>
            </a:extLst>
          </p:cNvPr>
          <p:cNvCxnSpPr>
            <a:cxnSpLocks/>
          </p:cNvCxnSpPr>
          <p:nvPr/>
        </p:nvCxnSpPr>
        <p:spPr>
          <a:xfrm flipH="1">
            <a:off x="7997722" y="3976437"/>
            <a:ext cx="207815" cy="17392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C76C250-A938-453A-A36A-530C010DD82F}"/>
              </a:ext>
            </a:extLst>
          </p:cNvPr>
          <p:cNvSpPr txBox="1"/>
          <p:nvPr/>
        </p:nvSpPr>
        <p:spPr>
          <a:xfrm>
            <a:off x="9681117" y="3218696"/>
            <a:ext cx="1228474" cy="61555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1200" b="1">
                <a:latin typeface="Tw Cen MT" panose="020B0602020104020603" pitchFamily="34" charset="0"/>
              </a:rPr>
              <a:t>Liberty Ave</a:t>
            </a:r>
          </a:p>
          <a:p>
            <a:r>
              <a:rPr lang="en-US" sz="1050">
                <a:latin typeface="Tw Cen MT" panose="020B0602020104020603" pitchFamily="34" charset="0"/>
              </a:rPr>
              <a:t>Two Way Traffic</a:t>
            </a:r>
          </a:p>
          <a:p>
            <a:r>
              <a:rPr lang="en-US" sz="1050">
                <a:latin typeface="Tw Cen MT" panose="020B0602020104020603" pitchFamily="34" charset="0"/>
              </a:rPr>
              <a:t>Four Lanes</a:t>
            </a:r>
          </a:p>
        </p:txBody>
      </p:sp>
      <p:sp>
        <p:nvSpPr>
          <p:cNvPr id="22" name="TextBox 21">
            <a:extLst>
              <a:ext uri="{FF2B5EF4-FFF2-40B4-BE49-F238E27FC236}">
                <a16:creationId xmlns:a16="http://schemas.microsoft.com/office/drawing/2014/main" id="{D39711A5-6107-404C-958B-37EE82B72DB6}"/>
              </a:ext>
            </a:extLst>
          </p:cNvPr>
          <p:cNvSpPr txBox="1"/>
          <p:nvPr/>
        </p:nvSpPr>
        <p:spPr>
          <a:xfrm>
            <a:off x="8117535" y="4059390"/>
            <a:ext cx="1228474" cy="76174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1200" b="1">
                <a:latin typeface="Tw Cen MT" panose="020B0602020104020603" pitchFamily="34" charset="0"/>
              </a:rPr>
              <a:t>Penn Ave</a:t>
            </a:r>
          </a:p>
          <a:p>
            <a:r>
              <a:rPr lang="en-US" sz="1050">
                <a:latin typeface="Tw Cen MT" panose="020B0602020104020603" pitchFamily="34" charset="0"/>
              </a:rPr>
              <a:t>One Way Traffic</a:t>
            </a:r>
          </a:p>
          <a:p>
            <a:r>
              <a:rPr lang="en-US" sz="1050">
                <a:latin typeface="Tw Cen MT" panose="020B0602020104020603" pitchFamily="34" charset="0"/>
              </a:rPr>
              <a:t>Two Travel Lanes</a:t>
            </a:r>
          </a:p>
          <a:p>
            <a:r>
              <a:rPr lang="en-US" sz="1050">
                <a:latin typeface="Tw Cen MT" panose="020B0602020104020603" pitchFamily="34" charset="0"/>
              </a:rPr>
              <a:t>Two Parking Lanes</a:t>
            </a:r>
          </a:p>
        </p:txBody>
      </p:sp>
      <p:cxnSp>
        <p:nvCxnSpPr>
          <p:cNvPr id="23" name="Straight Arrow Connector 22">
            <a:extLst>
              <a:ext uri="{FF2B5EF4-FFF2-40B4-BE49-F238E27FC236}">
                <a16:creationId xmlns:a16="http://schemas.microsoft.com/office/drawing/2014/main" id="{379C9EAD-C881-418C-B7A7-7A44AAB4CFB0}"/>
              </a:ext>
            </a:extLst>
          </p:cNvPr>
          <p:cNvCxnSpPr>
            <a:cxnSpLocks/>
          </p:cNvCxnSpPr>
          <p:nvPr/>
        </p:nvCxnSpPr>
        <p:spPr>
          <a:xfrm flipV="1">
            <a:off x="6649433" y="4567492"/>
            <a:ext cx="186488" cy="156409"/>
          </a:xfrm>
          <a:prstGeom prst="straightConnector1">
            <a:avLst/>
          </a:prstGeom>
          <a:ln w="19050">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267C5F2-41A8-4C9F-A488-30B999D9AFED}"/>
              </a:ext>
            </a:extLst>
          </p:cNvPr>
          <p:cNvCxnSpPr>
            <a:cxnSpLocks/>
          </p:cNvCxnSpPr>
          <p:nvPr/>
        </p:nvCxnSpPr>
        <p:spPr>
          <a:xfrm flipH="1">
            <a:off x="6582758" y="4662363"/>
            <a:ext cx="186489" cy="156410"/>
          </a:xfrm>
          <a:prstGeom prst="straightConnector1">
            <a:avLst/>
          </a:prstGeom>
          <a:ln w="19050">
            <a:solidFill>
              <a:srgbClr val="2E75B6"/>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AC6195C-3BD6-4A3C-A46B-A3CCC3C2AA0E}"/>
              </a:ext>
            </a:extLst>
          </p:cNvPr>
          <p:cNvSpPr txBox="1"/>
          <p:nvPr/>
        </p:nvSpPr>
        <p:spPr>
          <a:xfrm>
            <a:off x="6720052" y="4717551"/>
            <a:ext cx="1228474" cy="76174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1200" b="1">
                <a:latin typeface="Tw Cen MT" panose="020B0602020104020603" pitchFamily="34" charset="0"/>
              </a:rPr>
              <a:t>Smallman St</a:t>
            </a:r>
          </a:p>
          <a:p>
            <a:r>
              <a:rPr lang="en-US" sz="1050">
                <a:latin typeface="Tw Cen MT" panose="020B0602020104020603" pitchFamily="34" charset="0"/>
              </a:rPr>
              <a:t>Two Way Traffic</a:t>
            </a:r>
          </a:p>
          <a:p>
            <a:r>
              <a:rPr lang="en-US" sz="1050">
                <a:latin typeface="Tw Cen MT" panose="020B0602020104020603" pitchFamily="34" charset="0"/>
              </a:rPr>
              <a:t>Two Travel Lanes</a:t>
            </a:r>
          </a:p>
          <a:p>
            <a:r>
              <a:rPr lang="en-US" sz="1050">
                <a:latin typeface="Tw Cen MT" panose="020B0602020104020603" pitchFamily="34" charset="0"/>
              </a:rPr>
              <a:t>Two Parking Lanes</a:t>
            </a:r>
          </a:p>
        </p:txBody>
      </p:sp>
    </p:spTree>
    <p:extLst>
      <p:ext uri="{BB962C8B-B14F-4D97-AF65-F5344CB8AC3E}">
        <p14:creationId xmlns:p14="http://schemas.microsoft.com/office/powerpoint/2010/main" val="130543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56858" y="6011779"/>
            <a:ext cx="1218603" cy="523220"/>
          </a:xfrm>
          <a:prstGeom prst="rect">
            <a:avLst/>
          </a:prstGeom>
        </p:spPr>
        <p:txBody>
          <a:bodyPr wrap="none">
            <a:spAutoFit/>
          </a:bodyPr>
          <a:lstStyle/>
          <a:p>
            <a:pPr algn="ctr"/>
            <a:r>
              <a:rPr lang="en-US" sz="1400" i="1">
                <a:latin typeface="Tw Cen MT" panose="020B0602020104020603" pitchFamily="34" charset="0"/>
              </a:rPr>
              <a:t>2018 – 2022 </a:t>
            </a:r>
          </a:p>
          <a:p>
            <a:pPr algn="ctr"/>
            <a:r>
              <a:rPr lang="en-US" sz="1400" i="1">
                <a:latin typeface="Tw Cen MT" panose="020B0602020104020603" pitchFamily="34" charset="0"/>
              </a:rPr>
              <a:t>PCIT Data</a:t>
            </a:r>
          </a:p>
        </p:txBody>
      </p:sp>
      <p:sp>
        <p:nvSpPr>
          <p:cNvPr id="9" name="Rectangle 8">
            <a:extLst>
              <a:ext uri="{FF2B5EF4-FFF2-40B4-BE49-F238E27FC236}">
                <a16:creationId xmlns:a16="http://schemas.microsoft.com/office/drawing/2014/main" id="{369742AA-B38C-40E2-A098-765E6A9BF003}"/>
              </a:ext>
            </a:extLst>
          </p:cNvPr>
          <p:cNvSpPr/>
          <p:nvPr/>
        </p:nvSpPr>
        <p:spPr>
          <a:xfrm>
            <a:off x="343035" y="250448"/>
            <a:ext cx="2016031" cy="20160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0403F72-00CA-41CF-B1C3-4F5BCB6E9F83}"/>
              </a:ext>
            </a:extLst>
          </p:cNvPr>
          <p:cNvSpPr/>
          <p:nvPr/>
        </p:nvSpPr>
        <p:spPr>
          <a:xfrm>
            <a:off x="2579636" y="256032"/>
            <a:ext cx="9307564" cy="923330"/>
          </a:xfrm>
          <a:prstGeom prst="rect">
            <a:avLst/>
          </a:prstGeom>
        </p:spPr>
        <p:txBody>
          <a:bodyPr wrap="square">
            <a:spAutoFit/>
          </a:bodyPr>
          <a:lstStyle/>
          <a:p>
            <a:r>
              <a:rPr lang="en-US" sz="5400" b="1">
                <a:latin typeface="Tw Cen MT" panose="020B0602020104020603" pitchFamily="34" charset="0"/>
              </a:rPr>
              <a:t>Crash Data</a:t>
            </a:r>
          </a:p>
        </p:txBody>
      </p:sp>
      <p:pic>
        <p:nvPicPr>
          <p:cNvPr id="11" name="Picture 10">
            <a:extLst>
              <a:ext uri="{FF2B5EF4-FFF2-40B4-BE49-F238E27FC236}">
                <a16:creationId xmlns:a16="http://schemas.microsoft.com/office/drawing/2014/main" id="{2A915700-1564-4722-A19A-D4074E537DE4}"/>
              </a:ext>
            </a:extLst>
          </p:cNvPr>
          <p:cNvPicPr>
            <a:picLocks noChangeAspect="1"/>
          </p:cNvPicPr>
          <p:nvPr/>
        </p:nvPicPr>
        <p:blipFill rotWithShape="1">
          <a:blip r:embed="rId2"/>
          <a:srcRect l="10140" r="9769" b="19333"/>
          <a:stretch/>
        </p:blipFill>
        <p:spPr>
          <a:xfrm>
            <a:off x="501964" y="401710"/>
            <a:ext cx="1698172" cy="1710372"/>
          </a:xfrm>
          <a:prstGeom prst="rect">
            <a:avLst/>
          </a:prstGeom>
        </p:spPr>
      </p:pic>
      <p:sp>
        <p:nvSpPr>
          <p:cNvPr id="12" name="TextBox 11">
            <a:extLst>
              <a:ext uri="{FF2B5EF4-FFF2-40B4-BE49-F238E27FC236}">
                <a16:creationId xmlns:a16="http://schemas.microsoft.com/office/drawing/2014/main" id="{53384B9E-2008-44DD-82E3-33DA4546496B}"/>
              </a:ext>
            </a:extLst>
          </p:cNvPr>
          <p:cNvSpPr txBox="1"/>
          <p:nvPr/>
        </p:nvSpPr>
        <p:spPr>
          <a:xfrm>
            <a:off x="11773988" y="113211"/>
            <a:ext cx="333781" cy="369332"/>
          </a:xfrm>
          <a:prstGeom prst="rect">
            <a:avLst/>
          </a:prstGeom>
          <a:solidFill>
            <a:schemeClr val="bg1"/>
          </a:solidFill>
        </p:spPr>
        <p:txBody>
          <a:bodyPr wrap="square" rtlCol="0">
            <a:spAutoFit/>
          </a:bodyPr>
          <a:lstStyle/>
          <a:p>
            <a:r>
              <a:rPr lang="en-US">
                <a:latin typeface="Tw Cen MT" panose="020B0602020104020603" pitchFamily="34" charset="0"/>
              </a:rPr>
              <a:t>8</a:t>
            </a:r>
          </a:p>
        </p:txBody>
      </p:sp>
      <p:graphicFrame>
        <p:nvGraphicFramePr>
          <p:cNvPr id="4" name="Table 5">
            <a:extLst>
              <a:ext uri="{FF2B5EF4-FFF2-40B4-BE49-F238E27FC236}">
                <a16:creationId xmlns:a16="http://schemas.microsoft.com/office/drawing/2014/main" id="{0A836334-3684-40AE-AF2C-8DD7D1605BE6}"/>
              </a:ext>
            </a:extLst>
          </p:cNvPr>
          <p:cNvGraphicFramePr>
            <a:graphicFrameLocks noGrp="1"/>
          </p:cNvGraphicFramePr>
          <p:nvPr>
            <p:extLst>
              <p:ext uri="{D42A27DB-BD31-4B8C-83A1-F6EECF244321}">
                <p14:modId xmlns:p14="http://schemas.microsoft.com/office/powerpoint/2010/main" val="1541819239"/>
              </p:ext>
            </p:extLst>
          </p:nvPr>
        </p:nvGraphicFramePr>
        <p:xfrm>
          <a:off x="1054111" y="2394567"/>
          <a:ext cx="5450384" cy="1656080"/>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val="1226384141"/>
                    </a:ext>
                  </a:extLst>
                </a:gridCol>
                <a:gridCol w="652140">
                  <a:extLst>
                    <a:ext uri="{9D8B030D-6E8A-4147-A177-3AD203B41FA5}">
                      <a16:colId xmlns:a16="http://schemas.microsoft.com/office/drawing/2014/main" val="2438662429"/>
                    </a:ext>
                  </a:extLst>
                </a:gridCol>
                <a:gridCol w="716437">
                  <a:extLst>
                    <a:ext uri="{9D8B030D-6E8A-4147-A177-3AD203B41FA5}">
                      <a16:colId xmlns:a16="http://schemas.microsoft.com/office/drawing/2014/main" val="3017295560"/>
                    </a:ext>
                  </a:extLst>
                </a:gridCol>
                <a:gridCol w="763571">
                  <a:extLst>
                    <a:ext uri="{9D8B030D-6E8A-4147-A177-3AD203B41FA5}">
                      <a16:colId xmlns:a16="http://schemas.microsoft.com/office/drawing/2014/main" val="1567589108"/>
                    </a:ext>
                  </a:extLst>
                </a:gridCol>
                <a:gridCol w="735291">
                  <a:extLst>
                    <a:ext uri="{9D8B030D-6E8A-4147-A177-3AD203B41FA5}">
                      <a16:colId xmlns:a16="http://schemas.microsoft.com/office/drawing/2014/main" val="3890300849"/>
                    </a:ext>
                  </a:extLst>
                </a:gridCol>
                <a:gridCol w="735291">
                  <a:extLst>
                    <a:ext uri="{9D8B030D-6E8A-4147-A177-3AD203B41FA5}">
                      <a16:colId xmlns:a16="http://schemas.microsoft.com/office/drawing/2014/main" val="3402481721"/>
                    </a:ext>
                  </a:extLst>
                </a:gridCol>
                <a:gridCol w="933254">
                  <a:extLst>
                    <a:ext uri="{9D8B030D-6E8A-4147-A177-3AD203B41FA5}">
                      <a16:colId xmlns:a16="http://schemas.microsoft.com/office/drawing/2014/main" val="1624429233"/>
                    </a:ext>
                  </a:extLst>
                </a:gridCol>
              </a:tblGrid>
              <a:tr h="370840">
                <a:tc>
                  <a:txBody>
                    <a:bodyPr/>
                    <a:lstStyle/>
                    <a:p>
                      <a:r>
                        <a:rPr lang="en-US" sz="1200">
                          <a:solidFill>
                            <a:schemeClr val="tx1"/>
                          </a:solidFill>
                        </a:rPr>
                        <a:t>Street</a:t>
                      </a:r>
                      <a:endParaRPr lang="en-US" sz="1200">
                        <a:solidFill>
                          <a:schemeClr val="tx1"/>
                        </a:solidFill>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a:solidFill>
                            <a:schemeClr val="tx1"/>
                          </a:solidFill>
                        </a:rPr>
                        <a:t>Total Crash</a:t>
                      </a:r>
                      <a:endParaRPr lang="en-US" sz="1200">
                        <a:solidFill>
                          <a:schemeClr val="tx1"/>
                        </a:solidFill>
                        <a:latin typeface="Tw Cen MT" panose="020B06020201040206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a:solidFill>
                            <a:schemeClr val="tx1"/>
                          </a:solidFill>
                        </a:rPr>
                        <a:t>Injury Crash</a:t>
                      </a:r>
                      <a:endParaRPr lang="en-US" sz="1200">
                        <a:solidFill>
                          <a:schemeClr val="tx1"/>
                        </a:solidFill>
                        <a:latin typeface="Tw Cen MT" panose="020B06020201040206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a:solidFill>
                            <a:schemeClr val="tx1"/>
                          </a:solidFill>
                          <a:latin typeface="Tw Cen MT" panose="020B0602020104020603" pitchFamily="34" charset="0"/>
                        </a:rPr>
                        <a:t>PDO Crash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a:solidFill>
                            <a:schemeClr val="tx1"/>
                          </a:solidFill>
                        </a:rPr>
                        <a:t>Fatal Crash</a:t>
                      </a:r>
                      <a:endParaRPr lang="en-US" sz="1200">
                        <a:solidFill>
                          <a:schemeClr val="tx1"/>
                        </a:solidFill>
                        <a:latin typeface="Tw Cen MT" panose="020B06020201040206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1">
                          <a:solidFill>
                            <a:schemeClr val="tx1"/>
                          </a:solidFill>
                          <a:latin typeface="Tw Cen MT" panose="020B0602020104020603" pitchFamily="34" charset="0"/>
                        </a:rPr>
                        <a:t>Ped Crash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a:solidFill>
                            <a:schemeClr val="tx1"/>
                          </a:solidFill>
                        </a:rPr>
                        <a:t>Bicycle Crash</a:t>
                      </a:r>
                      <a:endParaRPr lang="en-US" sz="1200" i="1">
                        <a:solidFill>
                          <a:schemeClr val="tx1"/>
                        </a:solidFill>
                        <a:latin typeface="Tw Cen MT" panose="020B06020201040206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0988769"/>
                  </a:ext>
                </a:extLst>
              </a:tr>
              <a:tr h="370840">
                <a:tc>
                  <a:txBody>
                    <a:bodyPr/>
                    <a:lstStyle/>
                    <a:p>
                      <a:r>
                        <a:rPr lang="en-US" sz="1200">
                          <a:solidFill>
                            <a:schemeClr val="tx1"/>
                          </a:solidFill>
                        </a:rPr>
                        <a:t>Smallman St</a:t>
                      </a:r>
                      <a:endParaRPr lang="en-US" sz="1200">
                        <a:solidFill>
                          <a:schemeClr val="tx1"/>
                        </a:solidFill>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solidFill>
                            <a:schemeClr val="tx1"/>
                          </a:solidFill>
                          <a:latin typeface="Tw Cen MT" panose="020B0602020104020603" pitchFamily="34" charset="0"/>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solidFill>
                            <a:schemeClr val="tx1"/>
                          </a:solidFill>
                          <a:latin typeface="Tw Cen MT" panose="020B0602020104020603"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latin typeface="Tw Cen MT" panose="020B0602020104020603" pitchFamily="34" charset="0"/>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latin typeface="Tw Cen MT" panose="020B0602020104020603"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solidFill>
                            <a:schemeClr val="tx1"/>
                          </a:solidFill>
                          <a:latin typeface="Tw Cen MT" panose="020B0602020104020603"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latin typeface="Tw Cen MT" panose="020B0602020104020603"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0061063"/>
                  </a:ext>
                </a:extLst>
              </a:tr>
              <a:tr h="370840">
                <a:tc>
                  <a:txBody>
                    <a:bodyPr/>
                    <a:lstStyle/>
                    <a:p>
                      <a:r>
                        <a:rPr lang="en-US" sz="1200">
                          <a:solidFill>
                            <a:schemeClr val="tx1"/>
                          </a:solidFill>
                        </a:rPr>
                        <a:t>Penn Ave</a:t>
                      </a:r>
                      <a:endParaRPr lang="en-US" sz="1200">
                        <a:solidFill>
                          <a:schemeClr val="tx1"/>
                        </a:solidFill>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solidFill>
                            <a:schemeClr val="tx1"/>
                          </a:solidFill>
                          <a:latin typeface="Tw Cen MT" panose="020B0602020104020603" pitchFamily="34" charset="0"/>
                        </a:rPr>
                        <a:t>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solidFill>
                            <a:schemeClr val="tx1"/>
                          </a:solidFill>
                          <a:latin typeface="Tw Cen MT" panose="020B0602020104020603" pitchFamily="34" charset="0"/>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latin typeface="Tw Cen MT" panose="020B0602020104020603"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latin typeface="Tw Cen MT" panose="020B0602020104020603"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solidFill>
                            <a:schemeClr val="tx1"/>
                          </a:solidFill>
                          <a:latin typeface="Tw Cen MT" panose="020B0602020104020603"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latin typeface="Tw Cen MT" panose="020B0602020104020603"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6711757"/>
                  </a:ext>
                </a:extLst>
              </a:tr>
              <a:tr h="370840">
                <a:tc>
                  <a:txBody>
                    <a:bodyPr/>
                    <a:lstStyle/>
                    <a:p>
                      <a:r>
                        <a:rPr lang="en-US" sz="1200">
                          <a:solidFill>
                            <a:schemeClr val="tx1"/>
                          </a:solidFill>
                        </a:rPr>
                        <a:t>Liberty Ave</a:t>
                      </a:r>
                      <a:endParaRPr lang="en-US" sz="1200">
                        <a:solidFill>
                          <a:schemeClr val="tx1"/>
                        </a:solidFill>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solidFill>
                            <a:schemeClr val="tx1"/>
                          </a:solidFill>
                          <a:latin typeface="Tw Cen MT" panose="020B0602020104020603" pitchFamily="34" charset="0"/>
                        </a:rPr>
                        <a:t>154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solidFill>
                            <a:schemeClr val="tx1"/>
                          </a:solidFill>
                          <a:latin typeface="Tw Cen MT" panose="020B0602020104020603" pitchFamily="34" charset="0"/>
                        </a:rPr>
                        <a:t>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latin typeface="Tw Cen MT" panose="020B0602020104020603" pitchFamily="34" charset="0"/>
                        </a:rPr>
                        <a:t>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latin typeface="Tw Cen MT" panose="020B0602020104020603"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solidFill>
                            <a:schemeClr val="tx1"/>
                          </a:solidFill>
                          <a:latin typeface="Tw Cen MT" panose="020B0602020104020603"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latin typeface="Tw Cen MT" panose="020B0602020104020603"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8351100"/>
                  </a:ext>
                </a:extLst>
              </a:tr>
            </a:tbl>
          </a:graphicData>
        </a:graphic>
      </p:graphicFrame>
      <p:pic>
        <p:nvPicPr>
          <p:cNvPr id="7" name="Picture 6">
            <a:extLst>
              <a:ext uri="{FF2B5EF4-FFF2-40B4-BE49-F238E27FC236}">
                <a16:creationId xmlns:a16="http://schemas.microsoft.com/office/drawing/2014/main" id="{9907604F-0474-4D7F-AF57-A7B2F10C25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13" r="54295" b="70833"/>
          <a:stretch/>
        </p:blipFill>
        <p:spPr>
          <a:xfrm>
            <a:off x="10540296" y="4944979"/>
            <a:ext cx="1451728" cy="1066800"/>
          </a:xfrm>
          <a:prstGeom prst="rect">
            <a:avLst/>
          </a:prstGeom>
          <a:ln w="28575">
            <a:solidFill>
              <a:schemeClr val="tx1"/>
            </a:solidFill>
          </a:ln>
        </p:spPr>
      </p:pic>
    </p:spTree>
    <p:extLst>
      <p:ext uri="{BB962C8B-B14F-4D97-AF65-F5344CB8AC3E}">
        <p14:creationId xmlns:p14="http://schemas.microsoft.com/office/powerpoint/2010/main" val="4035849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150118" y="2263344"/>
            <a:ext cx="4117479" cy="3806075"/>
            <a:chOff x="3190876" y="1002714"/>
            <a:chExt cx="3432149" cy="1963580"/>
          </a:xfrm>
        </p:grpSpPr>
        <p:sp>
          <p:nvSpPr>
            <p:cNvPr id="20" name="Rectangle 19"/>
            <p:cNvSpPr/>
            <p:nvPr/>
          </p:nvSpPr>
          <p:spPr>
            <a:xfrm>
              <a:off x="3190876" y="1002714"/>
              <a:ext cx="3373465" cy="1868635"/>
            </a:xfrm>
            <a:prstGeom prst="rect">
              <a:avLst/>
            </a:prstGeom>
            <a:solidFill>
              <a:srgbClr val="FFFFFF">
                <a:alpha val="67059"/>
              </a:srgbClr>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249559" y="1116460"/>
              <a:ext cx="3373466" cy="1849834"/>
            </a:xfrm>
            <a:prstGeom prst="rect">
              <a:avLst/>
            </a:prstGeom>
            <a:noFill/>
          </p:spPr>
          <p:txBody>
            <a:bodyPr wrap="square" rtlCol="0">
              <a:spAutoFit/>
            </a:bodyPr>
            <a:lstStyle/>
            <a:p>
              <a:r>
                <a:rPr lang="en-US" b="1" i="1">
                  <a:latin typeface="Tw Cen MT" panose="020B0602020104020603" pitchFamily="34" charset="0"/>
                </a:rPr>
                <a:t>Smallman St: 30 Crashes</a:t>
              </a:r>
            </a:p>
            <a:p>
              <a:r>
                <a:rPr lang="en-US" b="1" i="1">
                  <a:latin typeface="Tw Cen MT" panose="020B0602020104020603" pitchFamily="34" charset="0"/>
                </a:rPr>
                <a:t>Penn Ave: 115 Crashes</a:t>
              </a:r>
            </a:p>
            <a:p>
              <a:r>
                <a:rPr lang="en-US" b="1" i="1">
                  <a:latin typeface="Tw Cen MT" panose="020B0602020104020603" pitchFamily="34" charset="0"/>
                </a:rPr>
                <a:t>Liberty Ave: 154 Crashes</a:t>
              </a:r>
            </a:p>
            <a:p>
              <a:endParaRPr lang="en-US" sz="1100" i="1">
                <a:latin typeface="Tw Cen MT" panose="020B0602020104020603" pitchFamily="34" charset="0"/>
              </a:endParaRPr>
            </a:p>
            <a:p>
              <a:r>
                <a:rPr lang="en-US" i="1">
                  <a:latin typeface="Tw Cen MT" panose="020B0602020104020603" pitchFamily="34" charset="0"/>
                </a:rPr>
                <a:t>Smallman St: higher traffic volumes than Penn but lower crash counts</a:t>
              </a:r>
            </a:p>
            <a:p>
              <a:r>
                <a:rPr lang="en-US" i="1">
                  <a:latin typeface="Tw Cen MT" panose="020B0602020104020603" pitchFamily="34" charset="0"/>
                </a:rPr>
                <a:t>Penn Ave and Liberty Ave: More injury crashes </a:t>
              </a:r>
            </a:p>
            <a:p>
              <a:endParaRPr lang="en-US" b="1" i="1">
                <a:latin typeface="Tw Cen MT" panose="020B0602020104020603" pitchFamily="34" charset="0"/>
              </a:endParaRPr>
            </a:p>
            <a:p>
              <a:r>
                <a:rPr lang="en-US" b="1" i="1">
                  <a:latin typeface="Tw Cen MT" panose="020B0602020104020603" pitchFamily="34" charset="0"/>
                </a:rPr>
                <a:t>Most drivers are driving over the speed limit. </a:t>
              </a:r>
            </a:p>
            <a:p>
              <a:pPr marL="742950" lvl="1" indent="-285750">
                <a:buFont typeface="Arial" panose="020B0604020202020204" pitchFamily="34" charset="0"/>
                <a:buChar char="•"/>
              </a:pPr>
              <a:r>
                <a:rPr lang="en-US" b="1" i="1">
                  <a:latin typeface="Tw Cen MT" panose="020B0602020104020603" pitchFamily="34" charset="0"/>
                </a:rPr>
                <a:t>25 mph marked speed limit</a:t>
              </a:r>
            </a:p>
            <a:p>
              <a:pPr marL="742950" lvl="1" indent="-285750">
                <a:buFont typeface="Arial" panose="020B0604020202020204" pitchFamily="34" charset="0"/>
                <a:buChar char="•"/>
              </a:pPr>
              <a:r>
                <a:rPr lang="en-US" b="1" i="1">
                  <a:latin typeface="Tw Cen MT" panose="020B0602020104020603" pitchFamily="34" charset="0"/>
                </a:rPr>
                <a:t>30 mph 85</a:t>
              </a:r>
              <a:r>
                <a:rPr lang="en-US" b="1" i="1" baseline="30000">
                  <a:latin typeface="Tw Cen MT" panose="020B0602020104020603" pitchFamily="34" charset="0"/>
                </a:rPr>
                <a:t>th</a:t>
              </a:r>
              <a:r>
                <a:rPr lang="en-US" b="1" i="1">
                  <a:latin typeface="Tw Cen MT" panose="020B0602020104020603" pitchFamily="34" charset="0"/>
                </a:rPr>
                <a:t> percentile speed</a:t>
              </a:r>
            </a:p>
          </p:txBody>
        </p:sp>
      </p:grpSp>
      <p:sp>
        <p:nvSpPr>
          <p:cNvPr id="5" name="Rectangle 4"/>
          <p:cNvSpPr/>
          <p:nvPr/>
        </p:nvSpPr>
        <p:spPr>
          <a:xfrm>
            <a:off x="10811772" y="6019800"/>
            <a:ext cx="1218603" cy="523220"/>
          </a:xfrm>
          <a:prstGeom prst="rect">
            <a:avLst/>
          </a:prstGeom>
        </p:spPr>
        <p:txBody>
          <a:bodyPr wrap="none">
            <a:spAutoFit/>
          </a:bodyPr>
          <a:lstStyle/>
          <a:p>
            <a:pPr algn="ctr"/>
            <a:r>
              <a:rPr lang="en-US" sz="1400" i="1" dirty="0">
                <a:latin typeface="Tw Cen MT" panose="020B0602020104020603" pitchFamily="34" charset="0"/>
              </a:rPr>
              <a:t>2018 – 2022 </a:t>
            </a:r>
          </a:p>
          <a:p>
            <a:pPr algn="ctr"/>
            <a:r>
              <a:rPr lang="en-US" sz="1400" i="1" dirty="0">
                <a:latin typeface="Tw Cen MT" panose="020B0602020104020603" pitchFamily="34" charset="0"/>
              </a:rPr>
              <a:t>PCIT Data</a:t>
            </a:r>
          </a:p>
        </p:txBody>
      </p:sp>
      <p:sp>
        <p:nvSpPr>
          <p:cNvPr id="9" name="Rectangle 8">
            <a:extLst>
              <a:ext uri="{FF2B5EF4-FFF2-40B4-BE49-F238E27FC236}">
                <a16:creationId xmlns:a16="http://schemas.microsoft.com/office/drawing/2014/main" id="{369742AA-B38C-40E2-A098-765E6A9BF003}"/>
              </a:ext>
            </a:extLst>
          </p:cNvPr>
          <p:cNvSpPr/>
          <p:nvPr/>
        </p:nvSpPr>
        <p:spPr>
          <a:xfrm>
            <a:off x="343035" y="250448"/>
            <a:ext cx="2016031" cy="20160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0403F72-00CA-41CF-B1C3-4F5BCB6E9F83}"/>
              </a:ext>
            </a:extLst>
          </p:cNvPr>
          <p:cNvSpPr/>
          <p:nvPr/>
        </p:nvSpPr>
        <p:spPr>
          <a:xfrm>
            <a:off x="2579636" y="256032"/>
            <a:ext cx="9307564" cy="923330"/>
          </a:xfrm>
          <a:prstGeom prst="rect">
            <a:avLst/>
          </a:prstGeom>
        </p:spPr>
        <p:txBody>
          <a:bodyPr wrap="square">
            <a:spAutoFit/>
          </a:bodyPr>
          <a:lstStyle/>
          <a:p>
            <a:r>
              <a:rPr lang="en-US" sz="5400" b="1">
                <a:latin typeface="Tw Cen MT" panose="020B0602020104020603" pitchFamily="34" charset="0"/>
              </a:rPr>
              <a:t>Crash Data</a:t>
            </a:r>
            <a:endParaRPr lang="en-US" sz="3600">
              <a:latin typeface="Tw Cen MT" panose="020B0602020104020603" pitchFamily="34" charset="0"/>
            </a:endParaRPr>
          </a:p>
        </p:txBody>
      </p:sp>
      <p:pic>
        <p:nvPicPr>
          <p:cNvPr id="11" name="Picture 10">
            <a:extLst>
              <a:ext uri="{FF2B5EF4-FFF2-40B4-BE49-F238E27FC236}">
                <a16:creationId xmlns:a16="http://schemas.microsoft.com/office/drawing/2014/main" id="{2A915700-1564-4722-A19A-D4074E537DE4}"/>
              </a:ext>
            </a:extLst>
          </p:cNvPr>
          <p:cNvPicPr>
            <a:picLocks noChangeAspect="1"/>
          </p:cNvPicPr>
          <p:nvPr/>
        </p:nvPicPr>
        <p:blipFill rotWithShape="1">
          <a:blip r:embed="rId2"/>
          <a:srcRect l="10140" r="9769" b="19333"/>
          <a:stretch/>
        </p:blipFill>
        <p:spPr>
          <a:xfrm>
            <a:off x="501964" y="401710"/>
            <a:ext cx="1698172" cy="1710372"/>
          </a:xfrm>
          <a:prstGeom prst="rect">
            <a:avLst/>
          </a:prstGeom>
        </p:spPr>
      </p:pic>
      <p:sp>
        <p:nvSpPr>
          <p:cNvPr id="12" name="TextBox 11">
            <a:extLst>
              <a:ext uri="{FF2B5EF4-FFF2-40B4-BE49-F238E27FC236}">
                <a16:creationId xmlns:a16="http://schemas.microsoft.com/office/drawing/2014/main" id="{53384B9E-2008-44DD-82E3-33DA4546496B}"/>
              </a:ext>
            </a:extLst>
          </p:cNvPr>
          <p:cNvSpPr txBox="1"/>
          <p:nvPr/>
        </p:nvSpPr>
        <p:spPr>
          <a:xfrm>
            <a:off x="11773988" y="113211"/>
            <a:ext cx="333781" cy="369332"/>
          </a:xfrm>
          <a:prstGeom prst="rect">
            <a:avLst/>
          </a:prstGeom>
          <a:solidFill>
            <a:schemeClr val="bg1"/>
          </a:solidFill>
        </p:spPr>
        <p:txBody>
          <a:bodyPr wrap="square" rtlCol="0">
            <a:spAutoFit/>
          </a:bodyPr>
          <a:lstStyle/>
          <a:p>
            <a:r>
              <a:rPr lang="en-US">
                <a:latin typeface="Tw Cen MT" panose="020B0602020104020603" pitchFamily="34" charset="0"/>
              </a:rPr>
              <a:t>9</a:t>
            </a:r>
          </a:p>
        </p:txBody>
      </p:sp>
      <p:pic>
        <p:nvPicPr>
          <p:cNvPr id="13" name="Picture 12">
            <a:extLst>
              <a:ext uri="{FF2B5EF4-FFF2-40B4-BE49-F238E27FC236}">
                <a16:creationId xmlns:a16="http://schemas.microsoft.com/office/drawing/2014/main" id="{4924E993-F3A9-4D66-B01A-2CF379B5BA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97" t="2554" r="67057" b="79221"/>
          <a:stretch/>
        </p:blipFill>
        <p:spPr>
          <a:xfrm>
            <a:off x="10740280" y="5134064"/>
            <a:ext cx="1290095" cy="8857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5212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73917" y="5196888"/>
            <a:ext cx="4726808" cy="1323439"/>
          </a:xfrm>
          <a:prstGeom prst="rect">
            <a:avLst/>
          </a:prstGeom>
        </p:spPr>
        <p:txBody>
          <a:bodyPr wrap="square">
            <a:spAutoFit/>
          </a:bodyPr>
          <a:lstStyle/>
          <a:p>
            <a:pPr marL="285750" indent="-285750">
              <a:buFont typeface="Arial" panose="020B0604020202020204" pitchFamily="34" charset="0"/>
              <a:buChar char="•"/>
            </a:pPr>
            <a:r>
              <a:rPr lang="en-US" sz="1600">
                <a:latin typeface="Tw Cen MT" panose="020B0602020104020603" pitchFamily="34" charset="0"/>
              </a:rPr>
              <a:t>Main EMS through route is on Liberty Avenue, </a:t>
            </a:r>
          </a:p>
          <a:p>
            <a:pPr marL="285750" indent="-285750">
              <a:buFont typeface="Arial" panose="020B0604020202020204" pitchFamily="34" charset="0"/>
              <a:buChar char="•"/>
            </a:pPr>
            <a:r>
              <a:rPr lang="en-US" sz="1600">
                <a:latin typeface="Tw Cen MT" panose="020B0602020104020603" pitchFamily="34" charset="0"/>
              </a:rPr>
              <a:t>Penn Avenue used to access localized incidents </a:t>
            </a:r>
          </a:p>
          <a:p>
            <a:pPr marL="285750" indent="-285750">
              <a:buFont typeface="Arial" panose="020B0604020202020204" pitchFamily="34" charset="0"/>
              <a:buChar char="•"/>
            </a:pPr>
            <a:r>
              <a:rPr lang="en-US" sz="1600">
                <a:latin typeface="Tw Cen MT" panose="020B0602020104020603" pitchFamily="34" charset="0"/>
              </a:rPr>
              <a:t>EMS must be able to operate safely </a:t>
            </a:r>
          </a:p>
          <a:p>
            <a:pPr marL="285750" indent="-285750">
              <a:buFont typeface="Arial" panose="020B0604020202020204" pitchFamily="34" charset="0"/>
              <a:buChar char="•"/>
            </a:pPr>
            <a:r>
              <a:rPr lang="en-US" sz="1600">
                <a:latin typeface="Tw Cen MT" panose="020B0602020104020603" pitchFamily="34" charset="0"/>
              </a:rPr>
              <a:t>Must be acceptable that EMS responses close Penn Avenue during response</a:t>
            </a:r>
          </a:p>
        </p:txBody>
      </p:sp>
      <p:sp>
        <p:nvSpPr>
          <p:cNvPr id="14" name="Rectangle 13"/>
          <p:cNvSpPr/>
          <p:nvPr/>
        </p:nvSpPr>
        <p:spPr>
          <a:xfrm>
            <a:off x="1073917" y="4825088"/>
            <a:ext cx="3525490" cy="461665"/>
          </a:xfrm>
          <a:prstGeom prst="rect">
            <a:avLst/>
          </a:prstGeom>
        </p:spPr>
        <p:txBody>
          <a:bodyPr wrap="square" lIns="0" rIns="0">
            <a:spAutoFit/>
          </a:bodyPr>
          <a:lstStyle/>
          <a:p>
            <a:r>
              <a:rPr lang="en-US" sz="2400" b="1">
                <a:latin typeface="Tw Cen MT" panose="020B0602020104020603" pitchFamily="34" charset="0"/>
              </a:rPr>
              <a:t>EMS Access</a:t>
            </a:r>
          </a:p>
        </p:txBody>
      </p:sp>
      <p:sp>
        <p:nvSpPr>
          <p:cNvPr id="15" name="Rectangle 14"/>
          <p:cNvSpPr/>
          <p:nvPr/>
        </p:nvSpPr>
        <p:spPr>
          <a:xfrm>
            <a:off x="6769866" y="5196888"/>
            <a:ext cx="5307833" cy="1631216"/>
          </a:xfrm>
          <a:prstGeom prst="rect">
            <a:avLst/>
          </a:prstGeom>
        </p:spPr>
        <p:txBody>
          <a:bodyPr wrap="square">
            <a:spAutoFit/>
          </a:bodyPr>
          <a:lstStyle/>
          <a:p>
            <a:pPr marL="285750" indent="-285750">
              <a:buFont typeface="Arial" panose="020B0604020202020204" pitchFamily="34" charset="0"/>
              <a:buChar char="•"/>
            </a:pPr>
            <a:r>
              <a:rPr lang="en-US" sz="1600">
                <a:latin typeface="Tw Cen MT" panose="020B0602020104020603" pitchFamily="34" charset="0"/>
              </a:rPr>
              <a:t>High pedestrian volumes in the Core</a:t>
            </a:r>
          </a:p>
          <a:p>
            <a:pPr marL="285750" indent="-285750">
              <a:buFont typeface="Arial" panose="020B0604020202020204" pitchFamily="34" charset="0"/>
              <a:buChar char="•"/>
            </a:pPr>
            <a:r>
              <a:rPr lang="en-US" sz="1600">
                <a:latin typeface="Tw Cen MT" panose="020B0602020104020603" pitchFamily="34" charset="0"/>
              </a:rPr>
              <a:t>At peak times, pedestrian volumes will exceed the sidewalk width and likely spill onto adjacent spaces (parking, bike facilities, street)</a:t>
            </a:r>
          </a:p>
          <a:p>
            <a:pPr marL="285750" indent="-285750">
              <a:buFont typeface="Arial" panose="020B0604020202020204" pitchFamily="34" charset="0"/>
              <a:buChar char="•"/>
            </a:pPr>
            <a:r>
              <a:rPr lang="en-US" sz="1600">
                <a:latin typeface="Tw Cen MT" panose="020B0602020104020603" pitchFamily="34" charset="0"/>
              </a:rPr>
              <a:t>Outdoor dining and other pedestrian space uses reduce the flow of pedestrians</a:t>
            </a:r>
          </a:p>
        </p:txBody>
      </p:sp>
      <p:sp>
        <p:nvSpPr>
          <p:cNvPr id="16" name="Rectangle 15"/>
          <p:cNvSpPr/>
          <p:nvPr/>
        </p:nvSpPr>
        <p:spPr>
          <a:xfrm>
            <a:off x="6769867" y="4825088"/>
            <a:ext cx="3525490" cy="461665"/>
          </a:xfrm>
          <a:prstGeom prst="rect">
            <a:avLst/>
          </a:prstGeom>
        </p:spPr>
        <p:txBody>
          <a:bodyPr wrap="square" lIns="0" rIns="0">
            <a:spAutoFit/>
          </a:bodyPr>
          <a:lstStyle/>
          <a:p>
            <a:r>
              <a:rPr lang="en-US" sz="2400" b="1">
                <a:latin typeface="Tw Cen MT" panose="020B0602020104020603" pitchFamily="34" charset="0"/>
              </a:rPr>
              <a:t>Pedestrian Volumes</a:t>
            </a:r>
          </a:p>
        </p:txBody>
      </p:sp>
      <p:pic>
        <p:nvPicPr>
          <p:cNvPr id="15362" name="Picture 2" descr="Pittsburgh Public Safety on Twitter: &quot;Serious 2- vehicle collision on  Liberty Ave. at 16th Street in the Strip District sent three patients to  the hospital, one in critical condition. Police, Fire, EM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2" t="7155" r="460" b="37137"/>
          <a:stretch/>
        </p:blipFill>
        <p:spPr bwMode="auto">
          <a:xfrm>
            <a:off x="625094" y="2476500"/>
            <a:ext cx="5496306" cy="23114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364" name="Picture 4" descr="https://live.staticflickr.com/65535/49866183828_098ee133bc_b.jpg"/>
          <p:cNvPicPr>
            <a:picLocks noChangeAspect="1" noChangeArrowheads="1"/>
          </p:cNvPicPr>
          <p:nvPr/>
        </p:nvPicPr>
        <p:blipFill rotWithShape="1">
          <a:blip r:embed="rId3">
            <a:extLst>
              <a:ext uri="{28A0092B-C50C-407E-A947-70E740481C1C}">
                <a14:useLocalDpi xmlns:a14="http://schemas.microsoft.com/office/drawing/2010/main" val="0"/>
              </a:ext>
            </a:extLst>
          </a:blip>
          <a:srcRect l="2626" t="31075" b="10857"/>
          <a:stretch/>
        </p:blipFill>
        <p:spPr bwMode="auto">
          <a:xfrm>
            <a:off x="6337300" y="2463800"/>
            <a:ext cx="5709416" cy="2324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a:extLst>
              <a:ext uri="{FF2B5EF4-FFF2-40B4-BE49-F238E27FC236}">
                <a16:creationId xmlns:a16="http://schemas.microsoft.com/office/drawing/2014/main" id="{AA6539FE-556D-4C0C-989D-64EFC0B35DA7}"/>
              </a:ext>
            </a:extLst>
          </p:cNvPr>
          <p:cNvSpPr/>
          <p:nvPr/>
        </p:nvSpPr>
        <p:spPr>
          <a:xfrm>
            <a:off x="343035" y="250448"/>
            <a:ext cx="2016031" cy="20160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B7E4CDC-E1FC-4157-BBF9-CCFD52D4E17A}"/>
              </a:ext>
            </a:extLst>
          </p:cNvPr>
          <p:cNvSpPr/>
          <p:nvPr/>
        </p:nvSpPr>
        <p:spPr>
          <a:xfrm>
            <a:off x="2579636" y="256032"/>
            <a:ext cx="9307564" cy="923330"/>
          </a:xfrm>
          <a:prstGeom prst="rect">
            <a:avLst/>
          </a:prstGeom>
        </p:spPr>
        <p:txBody>
          <a:bodyPr wrap="square">
            <a:spAutoFit/>
          </a:bodyPr>
          <a:lstStyle/>
          <a:p>
            <a:r>
              <a:rPr lang="en-US" sz="5400" b="1">
                <a:latin typeface="Tw Cen MT" panose="020B0602020104020603" pitchFamily="34" charset="0"/>
              </a:rPr>
              <a:t>Mobility Concerns</a:t>
            </a:r>
            <a:endParaRPr lang="en-US" sz="3600">
              <a:latin typeface="Tw Cen MT" panose="020B0602020104020603" pitchFamily="34" charset="0"/>
            </a:endParaRPr>
          </a:p>
        </p:txBody>
      </p:sp>
      <p:grpSp>
        <p:nvGrpSpPr>
          <p:cNvPr id="21" name="Group 20">
            <a:extLst>
              <a:ext uri="{FF2B5EF4-FFF2-40B4-BE49-F238E27FC236}">
                <a16:creationId xmlns:a16="http://schemas.microsoft.com/office/drawing/2014/main" id="{D8824E98-1DAD-4EB0-B164-9AB8DCE578A1}"/>
              </a:ext>
            </a:extLst>
          </p:cNvPr>
          <p:cNvGrpSpPr/>
          <p:nvPr/>
        </p:nvGrpSpPr>
        <p:grpSpPr>
          <a:xfrm>
            <a:off x="479070" y="418464"/>
            <a:ext cx="1743959" cy="1679998"/>
            <a:chOff x="1084804" y="324552"/>
            <a:chExt cx="1743959" cy="1679998"/>
          </a:xfrm>
        </p:grpSpPr>
        <p:pic>
          <p:nvPicPr>
            <p:cNvPr id="30" name="Picture 29">
              <a:extLst>
                <a:ext uri="{FF2B5EF4-FFF2-40B4-BE49-F238E27FC236}">
                  <a16:creationId xmlns:a16="http://schemas.microsoft.com/office/drawing/2014/main" id="{0CD1A436-C2C9-42A4-87A5-57C752321A00}"/>
                </a:ext>
              </a:extLst>
            </p:cNvPr>
            <p:cNvPicPr>
              <a:picLocks noChangeAspect="1"/>
            </p:cNvPicPr>
            <p:nvPr/>
          </p:nvPicPr>
          <p:blipFill rotWithShape="1">
            <a:blip r:embed="rId4"/>
            <a:srcRect l="6826" r="7062" b="17048"/>
            <a:stretch/>
          </p:blipFill>
          <p:spPr>
            <a:xfrm>
              <a:off x="1084804" y="324552"/>
              <a:ext cx="1743959" cy="1679998"/>
            </a:xfrm>
            <a:prstGeom prst="rect">
              <a:avLst/>
            </a:prstGeom>
          </p:spPr>
        </p:pic>
        <p:grpSp>
          <p:nvGrpSpPr>
            <p:cNvPr id="31" name="Group 30">
              <a:extLst>
                <a:ext uri="{FF2B5EF4-FFF2-40B4-BE49-F238E27FC236}">
                  <a16:creationId xmlns:a16="http://schemas.microsoft.com/office/drawing/2014/main" id="{8645B648-3D78-4044-A409-B0C1BE71C2F6}"/>
                </a:ext>
              </a:extLst>
            </p:cNvPr>
            <p:cNvGrpSpPr/>
            <p:nvPr/>
          </p:nvGrpSpPr>
          <p:grpSpPr>
            <a:xfrm>
              <a:off x="1464302" y="939331"/>
              <a:ext cx="344143" cy="377463"/>
              <a:chOff x="774472" y="497632"/>
              <a:chExt cx="344143" cy="377463"/>
            </a:xfrm>
          </p:grpSpPr>
          <p:sp>
            <p:nvSpPr>
              <p:cNvPr id="35" name="Oval 34">
                <a:extLst>
                  <a:ext uri="{FF2B5EF4-FFF2-40B4-BE49-F238E27FC236}">
                    <a16:creationId xmlns:a16="http://schemas.microsoft.com/office/drawing/2014/main" id="{ACD06FE5-24CC-4807-924A-58375BF53F38}"/>
                  </a:ext>
                </a:extLst>
              </p:cNvPr>
              <p:cNvSpPr/>
              <p:nvPr/>
            </p:nvSpPr>
            <p:spPr>
              <a:xfrm>
                <a:off x="831680" y="571500"/>
                <a:ext cx="229728" cy="22972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54BCE54D-00ED-4A43-9CB3-856E24995DB8}"/>
                  </a:ext>
                </a:extLst>
              </p:cNvPr>
              <p:cNvPicPr>
                <a:picLocks noChangeAspect="1"/>
              </p:cNvPicPr>
              <p:nvPr/>
            </p:nvPicPr>
            <p:blipFill rotWithShape="1">
              <a:blip r:embed="rId5"/>
              <a:srcRect l="16952" r="17143" b="27714"/>
              <a:stretch/>
            </p:blipFill>
            <p:spPr>
              <a:xfrm flipH="1">
                <a:off x="774472" y="497632"/>
                <a:ext cx="344143" cy="377463"/>
              </a:xfrm>
              <a:prstGeom prst="rect">
                <a:avLst/>
              </a:prstGeom>
            </p:spPr>
          </p:pic>
        </p:grpSp>
        <p:grpSp>
          <p:nvGrpSpPr>
            <p:cNvPr id="32" name="Group 31">
              <a:extLst>
                <a:ext uri="{FF2B5EF4-FFF2-40B4-BE49-F238E27FC236}">
                  <a16:creationId xmlns:a16="http://schemas.microsoft.com/office/drawing/2014/main" id="{FB292D4A-2E51-4225-B042-54105171F05C}"/>
                </a:ext>
              </a:extLst>
            </p:cNvPr>
            <p:cNvGrpSpPr/>
            <p:nvPr/>
          </p:nvGrpSpPr>
          <p:grpSpPr>
            <a:xfrm flipH="1">
              <a:off x="1989879" y="865463"/>
              <a:ext cx="344143" cy="377463"/>
              <a:chOff x="774472" y="497632"/>
              <a:chExt cx="344143" cy="377463"/>
            </a:xfrm>
          </p:grpSpPr>
          <p:sp>
            <p:nvSpPr>
              <p:cNvPr id="33" name="Oval 32">
                <a:extLst>
                  <a:ext uri="{FF2B5EF4-FFF2-40B4-BE49-F238E27FC236}">
                    <a16:creationId xmlns:a16="http://schemas.microsoft.com/office/drawing/2014/main" id="{9BF539AD-C1B1-4DC3-B189-6339595A887C}"/>
                  </a:ext>
                </a:extLst>
              </p:cNvPr>
              <p:cNvSpPr/>
              <p:nvPr/>
            </p:nvSpPr>
            <p:spPr>
              <a:xfrm>
                <a:off x="831680" y="571500"/>
                <a:ext cx="229728" cy="22972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68228AA7-0564-4C42-8C6D-48AC97F3E18F}"/>
                  </a:ext>
                </a:extLst>
              </p:cNvPr>
              <p:cNvPicPr>
                <a:picLocks noChangeAspect="1"/>
              </p:cNvPicPr>
              <p:nvPr/>
            </p:nvPicPr>
            <p:blipFill rotWithShape="1">
              <a:blip r:embed="rId5"/>
              <a:srcRect l="16952" r="17143" b="27714"/>
              <a:stretch/>
            </p:blipFill>
            <p:spPr>
              <a:xfrm flipH="1">
                <a:off x="774472" y="497632"/>
                <a:ext cx="344143" cy="377463"/>
              </a:xfrm>
              <a:prstGeom prst="rect">
                <a:avLst/>
              </a:prstGeom>
            </p:spPr>
          </p:pic>
        </p:grpSp>
      </p:grpSp>
      <p:sp>
        <p:nvSpPr>
          <p:cNvPr id="20" name="TextBox 19">
            <a:extLst>
              <a:ext uri="{FF2B5EF4-FFF2-40B4-BE49-F238E27FC236}">
                <a16:creationId xmlns:a16="http://schemas.microsoft.com/office/drawing/2014/main" id="{C03516E0-BCBB-4E3D-9B2E-8F68BCCCC545}"/>
              </a:ext>
            </a:extLst>
          </p:cNvPr>
          <p:cNvSpPr txBox="1"/>
          <p:nvPr/>
        </p:nvSpPr>
        <p:spPr>
          <a:xfrm>
            <a:off x="11634651" y="113211"/>
            <a:ext cx="473118" cy="369332"/>
          </a:xfrm>
          <a:prstGeom prst="rect">
            <a:avLst/>
          </a:prstGeom>
          <a:solidFill>
            <a:schemeClr val="bg1"/>
          </a:solidFill>
        </p:spPr>
        <p:txBody>
          <a:bodyPr wrap="square" rtlCol="0">
            <a:spAutoFit/>
          </a:bodyPr>
          <a:lstStyle/>
          <a:p>
            <a:r>
              <a:rPr lang="en-US">
                <a:latin typeface="Tw Cen MT" panose="020B0602020104020603" pitchFamily="34" charset="0"/>
              </a:rPr>
              <a:t>10</a:t>
            </a:r>
          </a:p>
        </p:txBody>
      </p:sp>
    </p:spTree>
    <p:extLst>
      <p:ext uri="{BB962C8B-B14F-4D97-AF65-F5344CB8AC3E}">
        <p14:creationId xmlns:p14="http://schemas.microsoft.com/office/powerpoint/2010/main" val="3072666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1599</Words>
  <Application>Microsoft Office PowerPoint</Application>
  <PresentationFormat>Widescreen</PresentationFormat>
  <Paragraphs>268</Paragraphs>
  <Slides>22</Slides>
  <Notes>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Come Chat With Us!</vt:lpstr>
    </vt:vector>
  </TitlesOfParts>
  <Company>City of Pittsburgh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Chowdhury, Panini</dc:creator>
  <cp:lastModifiedBy>Brown, Kevin</cp:lastModifiedBy>
  <cp:revision>6</cp:revision>
  <dcterms:created xsi:type="dcterms:W3CDTF">2022-10-11T12:47:38Z</dcterms:created>
  <dcterms:modified xsi:type="dcterms:W3CDTF">2023-09-13T19:55:58Z</dcterms:modified>
</cp:coreProperties>
</file>