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810" r:id="rId5"/>
  </p:sldMasterIdLst>
  <p:notesMasterIdLst>
    <p:notesMasterId r:id="rId23"/>
  </p:notesMasterIdLst>
  <p:handoutMasterIdLst>
    <p:handoutMasterId r:id="rId24"/>
  </p:handoutMasterIdLst>
  <p:sldIdLst>
    <p:sldId id="372" r:id="rId6"/>
    <p:sldId id="293" r:id="rId7"/>
    <p:sldId id="378" r:id="rId8"/>
    <p:sldId id="394" r:id="rId9"/>
    <p:sldId id="379" r:id="rId10"/>
    <p:sldId id="380" r:id="rId11"/>
    <p:sldId id="392" r:id="rId12"/>
    <p:sldId id="381" r:id="rId13"/>
    <p:sldId id="399" r:id="rId14"/>
    <p:sldId id="397" r:id="rId15"/>
    <p:sldId id="403" r:id="rId16"/>
    <p:sldId id="385" r:id="rId17"/>
    <p:sldId id="402" r:id="rId18"/>
    <p:sldId id="388" r:id="rId19"/>
    <p:sldId id="391" r:id="rId20"/>
    <p:sldId id="395" r:id="rId21"/>
    <p:sldId id="396" r:id="rId22"/>
  </p:sldIdLst>
  <p:sldSz cx="12192000" cy="6858000"/>
  <p:notesSz cx="7023100" cy="93091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uabdellaoui, Leila" initials="BL" lastIdx="2" clrIdx="0">
    <p:extLst>
      <p:ext uri="{19B8F6BF-5375-455C-9EA6-DF929625EA0E}">
        <p15:presenceInfo xmlns:p15="http://schemas.microsoft.com/office/powerpoint/2012/main" userId="S-1-5-21-2113409678-711263075-712603620-1283294" providerId="AD"/>
      </p:ext>
    </p:extLst>
  </p:cmAuthor>
  <p:cmAuthor id="2" name="Bouabdellaoui, Leila" initials="BL [2]" lastIdx="5" clrIdx="1">
    <p:extLst>
      <p:ext uri="{19B8F6BF-5375-455C-9EA6-DF929625EA0E}">
        <p15:presenceInfo xmlns:p15="http://schemas.microsoft.com/office/powerpoint/2012/main" userId="S::leila.bouabdellaoui@pittsburghpa.gov::b19dce3c-19f4-416c-87ea-e62c2e67a597" providerId="AD"/>
      </p:ext>
    </p:extLst>
  </p:cmAuthor>
  <p:cmAuthor id="3" name="Leonard, Geoffrey" initials="LG" lastIdx="3" clrIdx="2">
    <p:extLst>
      <p:ext uri="{19B8F6BF-5375-455C-9EA6-DF929625EA0E}">
        <p15:presenceInfo xmlns:p15="http://schemas.microsoft.com/office/powerpoint/2012/main" userId="S::geoffrey.leonard@pittsburghpa.gov::9262f462-d361-472a-9569-e2bb96745ec2" providerId="AD"/>
      </p:ext>
    </p:extLst>
  </p:cmAuthor>
  <p:cmAuthor id="4" name="Raether, Jan" initials="RJ" lastIdx="1" clrIdx="3">
    <p:extLst>
      <p:ext uri="{19B8F6BF-5375-455C-9EA6-DF929625EA0E}">
        <p15:presenceInfo xmlns:p15="http://schemas.microsoft.com/office/powerpoint/2012/main" userId="S::jan.raether@pittsburghpa.gov::af084ebf-e1fd-4130-ae1c-c0f753d71a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0000"/>
    <a:srgbClr val="70AD47"/>
    <a:srgbClr val="5B9BD5"/>
    <a:srgbClr val="261E00"/>
    <a:srgbClr val="2E75B6"/>
    <a:srgbClr val="767171"/>
    <a:srgbClr val="EFF9FF"/>
    <a:srgbClr val="FFD503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D440BE-F3C0-2799-83C5-BD94FD33219A}" v="9" dt="2023-09-18T21:19:47.203"/>
    <p1510:client id="{2B369AA6-914B-68EF-6FF9-13BEAD2443F3}" v="613" dt="2023-09-18T16:03:31.051"/>
    <p1510:client id="{2EC5BDAD-C198-1B7B-131F-6B66066F191C}" v="9" dt="2023-09-14T19:23:33.926"/>
    <p1510:client id="{317E981F-A461-F884-D036-66E4B3C57E02}" v="6" dt="2023-09-18T22:55:40.296"/>
    <p1510:client id="{33E57660-97EC-0E9B-10D0-CF1AA216362A}" v="55" dt="2023-09-18T17:08:45.025"/>
    <p1510:client id="{3AC123E3-EB00-A327-4F73-A17F56691420}" v="1" dt="2023-09-18T18:54:42.914"/>
    <p1510:client id="{461D2039-E17A-EC21-FB41-E11BF042273C}" v="100" dt="2023-09-18T17:29:28.751"/>
    <p1510:client id="{4A26149F-34E8-1E1B-9BF2-4D24F014F6E3}" v="375" dt="2023-09-18T18:56:39.419"/>
    <p1510:client id="{6041DC35-B7AC-4845-CD4E-BD152032524B}" v="2" dt="2023-09-18T21:49:28.640"/>
    <p1510:client id="{B5C173CD-D0B8-0D74-00A3-95A8D01272C3}" v="37" dt="2023-09-18T20:15:48.325"/>
    <p1510:client id="{C0264B97-87A7-3C7B-7C86-7A8CD659499D}" v="5989" dt="2023-09-18T16:54:28.458"/>
    <p1510:client id="{E5647145-5FA0-1031-2140-E800E3A5D813}" v="142" dt="2023-09-18T16:34:26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8CFB8-CDE0-4C4C-B4BF-A4CCF60C6BE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F76000B6-4109-43AC-B7B4-9C7F7FB066EA}">
      <dgm:prSet phldrT="[Text]" custT="1"/>
      <dgm:spPr/>
      <dgm:t>
        <a:bodyPr/>
        <a:lstStyle/>
        <a:p>
          <a:r>
            <a:rPr lang="en-US" sz="1600" b="1"/>
            <a:t>December 2021</a:t>
          </a:r>
        </a:p>
        <a:p>
          <a:r>
            <a:rPr lang="en-US" sz="1400">
              <a:latin typeface="+mn-lt"/>
              <a:cs typeface="Calibri"/>
            </a:rPr>
            <a:t>PennDOT Green Light-Go Application submitted </a:t>
          </a:r>
          <a:endParaRPr lang="en-US" sz="1400">
            <a:latin typeface="+mn-lt"/>
          </a:endParaRPr>
        </a:p>
      </dgm:t>
    </dgm:pt>
    <dgm:pt modelId="{3B88BFDB-719F-4995-8B9E-6AC2264E1B56}" type="parTrans" cxnId="{9B2D6877-3A6D-4F2B-933A-D8DDFA0E8967}">
      <dgm:prSet/>
      <dgm:spPr/>
      <dgm:t>
        <a:bodyPr/>
        <a:lstStyle/>
        <a:p>
          <a:endParaRPr lang="en-US" sz="1400"/>
        </a:p>
      </dgm:t>
    </dgm:pt>
    <dgm:pt modelId="{498DCEBD-74B4-4E69-9F8D-1ECB3EF84B91}" type="sibTrans" cxnId="{9B2D6877-3A6D-4F2B-933A-D8DDFA0E8967}">
      <dgm:prSet/>
      <dgm:spPr/>
      <dgm:t>
        <a:bodyPr/>
        <a:lstStyle/>
        <a:p>
          <a:endParaRPr lang="en-US" sz="1400"/>
        </a:p>
      </dgm:t>
    </dgm:pt>
    <dgm:pt modelId="{6E23CA19-EDB7-4B6C-8270-A6376E437E79}">
      <dgm:prSet phldrT="[Text]" custT="1"/>
      <dgm:spPr/>
      <dgm:t>
        <a:bodyPr/>
        <a:lstStyle/>
        <a:p>
          <a:r>
            <a:rPr lang="en-US" sz="1600" b="1"/>
            <a:t>Summer 2022</a:t>
          </a:r>
        </a:p>
        <a:p>
          <a:r>
            <a:rPr lang="en-US" sz="1600">
              <a:latin typeface="+mn-lt"/>
              <a:cs typeface="Calibri"/>
            </a:rPr>
            <a:t>Grant awarded Summer 2022</a:t>
          </a:r>
          <a:endParaRPr lang="en-US" sz="1600">
            <a:latin typeface="+mn-lt"/>
          </a:endParaRPr>
        </a:p>
      </dgm:t>
    </dgm:pt>
    <dgm:pt modelId="{A98751A3-DD26-49C0-AC97-B98FE18C1144}" type="parTrans" cxnId="{127C7C35-DC5F-4D18-BA39-3D282CCCAC28}">
      <dgm:prSet/>
      <dgm:spPr/>
      <dgm:t>
        <a:bodyPr/>
        <a:lstStyle/>
        <a:p>
          <a:endParaRPr lang="en-US" sz="1400"/>
        </a:p>
      </dgm:t>
    </dgm:pt>
    <dgm:pt modelId="{0D443C12-E755-4DF6-B94E-8FA8D81EB2D8}" type="sibTrans" cxnId="{127C7C35-DC5F-4D18-BA39-3D282CCCAC28}">
      <dgm:prSet/>
      <dgm:spPr/>
      <dgm:t>
        <a:bodyPr/>
        <a:lstStyle/>
        <a:p>
          <a:endParaRPr lang="en-US" sz="1400"/>
        </a:p>
      </dgm:t>
    </dgm:pt>
    <dgm:pt modelId="{668B9C43-BCAC-4397-A18D-4DCE08390CC7}">
      <dgm:prSet phldrT="[Text]" custT="1"/>
      <dgm:spPr/>
      <dgm:t>
        <a:bodyPr/>
        <a:lstStyle/>
        <a:p>
          <a:r>
            <a:rPr lang="en-US" sz="1600" b="1">
              <a:latin typeface="+mn-lt"/>
              <a:cs typeface="Calibri"/>
            </a:rPr>
            <a:t>September 18, 2023</a:t>
          </a:r>
        </a:p>
        <a:p>
          <a:r>
            <a:rPr lang="en-US" sz="1400"/>
            <a:t>Public Meeting</a:t>
          </a:r>
        </a:p>
      </dgm:t>
    </dgm:pt>
    <dgm:pt modelId="{386520CD-95C5-4733-8412-2FD009C27EED}" type="parTrans" cxnId="{012E612F-3ED7-4EB7-8821-F542095F45C6}">
      <dgm:prSet/>
      <dgm:spPr/>
      <dgm:t>
        <a:bodyPr/>
        <a:lstStyle/>
        <a:p>
          <a:endParaRPr lang="en-US" sz="1400"/>
        </a:p>
      </dgm:t>
    </dgm:pt>
    <dgm:pt modelId="{BD118ECB-0374-4132-8639-CB26C3EC54A5}" type="sibTrans" cxnId="{012E612F-3ED7-4EB7-8821-F542095F45C6}">
      <dgm:prSet/>
      <dgm:spPr/>
      <dgm:t>
        <a:bodyPr/>
        <a:lstStyle/>
        <a:p>
          <a:endParaRPr lang="en-US" sz="1400"/>
        </a:p>
      </dgm:t>
    </dgm:pt>
    <dgm:pt modelId="{48293A4F-654C-47E5-8173-F4D62264BA83}">
      <dgm:prSet phldrT="[Text]" custT="1"/>
      <dgm:spPr/>
      <dgm:t>
        <a:bodyPr/>
        <a:lstStyle/>
        <a:p>
          <a:r>
            <a:rPr lang="en-US" sz="1600" b="1"/>
            <a:t>January 2024</a:t>
          </a:r>
        </a:p>
        <a:p>
          <a:r>
            <a:rPr lang="en-US" sz="1600" b="0"/>
            <a:t>Final Design posted on </a:t>
          </a:r>
          <a:r>
            <a:rPr lang="en-US" sz="1600" b="0" err="1"/>
            <a:t>EngagePGH</a:t>
          </a:r>
          <a:endParaRPr lang="en-US" sz="1400" b="0"/>
        </a:p>
      </dgm:t>
    </dgm:pt>
    <dgm:pt modelId="{BF78A709-3E1A-454C-8D0C-36DBEA5FD829}" type="parTrans" cxnId="{35299800-A10D-4E9B-A49B-97334B187F94}">
      <dgm:prSet/>
      <dgm:spPr/>
      <dgm:t>
        <a:bodyPr/>
        <a:lstStyle/>
        <a:p>
          <a:endParaRPr lang="en-US" sz="1400"/>
        </a:p>
      </dgm:t>
    </dgm:pt>
    <dgm:pt modelId="{28417AFB-7E18-4215-B404-B11113375280}" type="sibTrans" cxnId="{35299800-A10D-4E9B-A49B-97334B187F94}">
      <dgm:prSet/>
      <dgm:spPr/>
      <dgm:t>
        <a:bodyPr/>
        <a:lstStyle/>
        <a:p>
          <a:endParaRPr lang="en-US" sz="1400"/>
        </a:p>
      </dgm:t>
    </dgm:pt>
    <dgm:pt modelId="{77297DD2-EE8E-4AD3-8638-E6B514E203FD}">
      <dgm:prSet phldrT="[Text]" custT="1"/>
      <dgm:spPr/>
      <dgm:t>
        <a:bodyPr/>
        <a:lstStyle/>
        <a:p>
          <a:r>
            <a:rPr lang="en-US" sz="1600" b="1"/>
            <a:t>Summer 2024</a:t>
          </a:r>
        </a:p>
        <a:p>
          <a:r>
            <a:rPr lang="en-US" sz="1600"/>
            <a:t>Construction Begins</a:t>
          </a:r>
          <a:endParaRPr lang="en-US" sz="1400"/>
        </a:p>
      </dgm:t>
    </dgm:pt>
    <dgm:pt modelId="{5D314F68-D18B-448E-9134-0BAD42A9469D}" type="parTrans" cxnId="{5E9D5C61-4AAA-4EC8-BE7D-24E0EB4247B8}">
      <dgm:prSet/>
      <dgm:spPr/>
      <dgm:t>
        <a:bodyPr/>
        <a:lstStyle/>
        <a:p>
          <a:endParaRPr lang="en-US" sz="1400"/>
        </a:p>
      </dgm:t>
    </dgm:pt>
    <dgm:pt modelId="{A1496D25-F4E3-4E1B-9536-7CFFB802D0DC}" type="sibTrans" cxnId="{5E9D5C61-4AAA-4EC8-BE7D-24E0EB4247B8}">
      <dgm:prSet/>
      <dgm:spPr/>
      <dgm:t>
        <a:bodyPr/>
        <a:lstStyle/>
        <a:p>
          <a:endParaRPr lang="en-US" sz="1400"/>
        </a:p>
      </dgm:t>
    </dgm:pt>
    <dgm:pt modelId="{D952415A-5D75-4E03-A644-5A31161A651F}">
      <dgm:prSet phldrT="[Text]" custT="1"/>
      <dgm:spPr/>
      <dgm:t>
        <a:bodyPr/>
        <a:lstStyle/>
        <a:p>
          <a:r>
            <a:rPr lang="en-US" sz="1600" b="1"/>
            <a:t>Winter 2024</a:t>
          </a:r>
        </a:p>
        <a:p>
          <a:r>
            <a:rPr lang="en-US" sz="1600"/>
            <a:t>Construction Complete</a:t>
          </a:r>
          <a:endParaRPr lang="en-US" sz="1400"/>
        </a:p>
      </dgm:t>
    </dgm:pt>
    <dgm:pt modelId="{019C936E-1484-4CD6-B1E7-C5971DCD9032}" type="sibTrans" cxnId="{E30DAFC4-3869-4D1D-ACF2-3432ADD18818}">
      <dgm:prSet/>
      <dgm:spPr/>
      <dgm:t>
        <a:bodyPr/>
        <a:lstStyle/>
        <a:p>
          <a:endParaRPr lang="en-US" sz="1400"/>
        </a:p>
      </dgm:t>
    </dgm:pt>
    <dgm:pt modelId="{C4A59CED-441D-40B6-A050-86E8F0D3BEBC}" type="parTrans" cxnId="{E30DAFC4-3869-4D1D-ACF2-3432ADD18818}">
      <dgm:prSet/>
      <dgm:spPr/>
      <dgm:t>
        <a:bodyPr/>
        <a:lstStyle/>
        <a:p>
          <a:endParaRPr lang="en-US" sz="1400"/>
        </a:p>
      </dgm:t>
    </dgm:pt>
    <dgm:pt modelId="{78900A3E-2C12-4EFD-898E-2EB132C2F425}" type="pres">
      <dgm:prSet presAssocID="{F5B8CFB8-CDE0-4C4C-B4BF-A4CCF60C6BE8}" presName="Name0" presStyleCnt="0">
        <dgm:presLayoutVars>
          <dgm:dir/>
          <dgm:resizeHandles val="exact"/>
        </dgm:presLayoutVars>
      </dgm:prSet>
      <dgm:spPr/>
    </dgm:pt>
    <dgm:pt modelId="{44273A66-6843-4C83-9409-6B26092AC6A6}" type="pres">
      <dgm:prSet presAssocID="{F5B8CFB8-CDE0-4C4C-B4BF-A4CCF60C6BE8}" presName="arrow" presStyleLbl="bgShp" presStyleIdx="0" presStyleCnt="1" custScaleY="27982"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F640E44-24D9-4EFC-B760-C4BBD3862225}" type="pres">
      <dgm:prSet presAssocID="{F5B8CFB8-CDE0-4C4C-B4BF-A4CCF60C6BE8}" presName="points" presStyleCnt="0"/>
      <dgm:spPr/>
    </dgm:pt>
    <dgm:pt modelId="{3AE95E55-CD2E-40DD-A63C-1E24B929A9C6}" type="pres">
      <dgm:prSet presAssocID="{F76000B6-4109-43AC-B7B4-9C7F7FB066EA}" presName="compositeA" presStyleCnt="0"/>
      <dgm:spPr/>
    </dgm:pt>
    <dgm:pt modelId="{CAB410A1-7CA7-4FC9-A3B1-DDF0FC8AEF9B}" type="pres">
      <dgm:prSet presAssocID="{F76000B6-4109-43AC-B7B4-9C7F7FB066EA}" presName="textA" presStyleLbl="revTx" presStyleIdx="0" presStyleCnt="6" custScaleX="111352">
        <dgm:presLayoutVars>
          <dgm:bulletEnabled val="1"/>
        </dgm:presLayoutVars>
      </dgm:prSet>
      <dgm:spPr/>
    </dgm:pt>
    <dgm:pt modelId="{61E1E143-4A94-474D-B56C-950EC47A0205}" type="pres">
      <dgm:prSet presAssocID="{F76000B6-4109-43AC-B7B4-9C7F7FB066EA}" presName="circleA" presStyleLbl="node1" presStyleIdx="0" presStyleCnt="6"/>
      <dgm:spPr>
        <a:solidFill>
          <a:srgbClr val="2F559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AD05D03-2691-4FF1-A2D3-FA0E15E85443}" type="pres">
      <dgm:prSet presAssocID="{F76000B6-4109-43AC-B7B4-9C7F7FB066EA}" presName="spaceA" presStyleCnt="0"/>
      <dgm:spPr/>
    </dgm:pt>
    <dgm:pt modelId="{C3D9C772-D5DB-43A5-A5E5-9AA3A9F6E9C1}" type="pres">
      <dgm:prSet presAssocID="{498DCEBD-74B4-4E69-9F8D-1ECB3EF84B91}" presName="space" presStyleCnt="0"/>
      <dgm:spPr/>
    </dgm:pt>
    <dgm:pt modelId="{ECDBE8A8-8581-46C6-86E9-5114695D39A4}" type="pres">
      <dgm:prSet presAssocID="{6E23CA19-EDB7-4B6C-8270-A6376E437E79}" presName="compositeB" presStyleCnt="0"/>
      <dgm:spPr/>
    </dgm:pt>
    <dgm:pt modelId="{197169CB-8894-42B6-BE9D-1609AF2817BE}" type="pres">
      <dgm:prSet presAssocID="{6E23CA19-EDB7-4B6C-8270-A6376E437E79}" presName="textB" presStyleLbl="revTx" presStyleIdx="1" presStyleCnt="6">
        <dgm:presLayoutVars>
          <dgm:bulletEnabled val="1"/>
        </dgm:presLayoutVars>
      </dgm:prSet>
      <dgm:spPr/>
    </dgm:pt>
    <dgm:pt modelId="{B25352B2-A383-4FF7-9F80-45DBF0C54E3C}" type="pres">
      <dgm:prSet presAssocID="{6E23CA19-EDB7-4B6C-8270-A6376E437E79}" presName="circleB" presStyleLbl="node1" presStyleIdx="1" presStyleCnt="6"/>
      <dgm:spPr>
        <a:solidFill>
          <a:srgbClr val="2F559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5C5840F-2005-4E7A-9303-5123F38184EC}" type="pres">
      <dgm:prSet presAssocID="{6E23CA19-EDB7-4B6C-8270-A6376E437E79}" presName="spaceB" presStyleCnt="0"/>
      <dgm:spPr/>
    </dgm:pt>
    <dgm:pt modelId="{1380B394-EAA0-45C4-902A-DC9799035EED}" type="pres">
      <dgm:prSet presAssocID="{0D443C12-E755-4DF6-B94E-8FA8D81EB2D8}" presName="space" presStyleCnt="0"/>
      <dgm:spPr/>
    </dgm:pt>
    <dgm:pt modelId="{03898557-EE8A-4438-BCBB-133B4D5A94DA}" type="pres">
      <dgm:prSet presAssocID="{668B9C43-BCAC-4397-A18D-4DCE08390CC7}" presName="compositeA" presStyleCnt="0"/>
      <dgm:spPr/>
    </dgm:pt>
    <dgm:pt modelId="{A696D810-DC81-4FCC-A944-72C701D9B20A}" type="pres">
      <dgm:prSet presAssocID="{668B9C43-BCAC-4397-A18D-4DCE08390CC7}" presName="textA" presStyleLbl="revTx" presStyleIdx="2" presStyleCnt="6" custScaleX="112607">
        <dgm:presLayoutVars>
          <dgm:bulletEnabled val="1"/>
        </dgm:presLayoutVars>
      </dgm:prSet>
      <dgm:spPr/>
    </dgm:pt>
    <dgm:pt modelId="{7FCE4D4F-C612-4F9F-B04A-165AF626F356}" type="pres">
      <dgm:prSet presAssocID="{668B9C43-BCAC-4397-A18D-4DCE08390CC7}" presName="circleA" presStyleLbl="node1" presStyleIdx="2" presStyleCnt="6"/>
      <dgm:spPr>
        <a:solidFill>
          <a:srgbClr val="2F559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18F3F55-91B0-45CE-9FA4-450CABF81FBC}" type="pres">
      <dgm:prSet presAssocID="{668B9C43-BCAC-4397-A18D-4DCE08390CC7}" presName="spaceA" presStyleCnt="0"/>
      <dgm:spPr/>
    </dgm:pt>
    <dgm:pt modelId="{8C9C4CEC-A087-456B-B900-02AD279407AE}" type="pres">
      <dgm:prSet presAssocID="{BD118ECB-0374-4132-8639-CB26C3EC54A5}" presName="space" presStyleCnt="0"/>
      <dgm:spPr/>
    </dgm:pt>
    <dgm:pt modelId="{C91EA713-1FFC-4764-B01F-3DB0A91A44BE}" type="pres">
      <dgm:prSet presAssocID="{48293A4F-654C-47E5-8173-F4D62264BA83}" presName="compositeB" presStyleCnt="0"/>
      <dgm:spPr/>
    </dgm:pt>
    <dgm:pt modelId="{725FD32B-7CAA-4AF3-9F86-0580AEF8D34C}" type="pres">
      <dgm:prSet presAssocID="{48293A4F-654C-47E5-8173-F4D62264BA83}" presName="textB" presStyleLbl="revTx" presStyleIdx="3" presStyleCnt="6" custScaleX="118632">
        <dgm:presLayoutVars>
          <dgm:bulletEnabled val="1"/>
        </dgm:presLayoutVars>
      </dgm:prSet>
      <dgm:spPr/>
    </dgm:pt>
    <dgm:pt modelId="{3E9146A4-B939-4571-975F-B6D391706E26}" type="pres">
      <dgm:prSet presAssocID="{48293A4F-654C-47E5-8173-F4D62264BA83}" presName="circleB" presStyleLbl="node1" presStyleIdx="3" presStyleCnt="6"/>
      <dgm:spPr>
        <a:solidFill>
          <a:srgbClr val="2F559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C387CC5-64EF-4246-8B29-9E6712799068}" type="pres">
      <dgm:prSet presAssocID="{48293A4F-654C-47E5-8173-F4D62264BA83}" presName="spaceB" presStyleCnt="0"/>
      <dgm:spPr/>
    </dgm:pt>
    <dgm:pt modelId="{6C27080F-0A93-4209-8611-3A38DB7C8339}" type="pres">
      <dgm:prSet presAssocID="{28417AFB-7E18-4215-B404-B11113375280}" presName="space" presStyleCnt="0"/>
      <dgm:spPr/>
    </dgm:pt>
    <dgm:pt modelId="{A5172413-C64A-4210-AE42-5A6215D98455}" type="pres">
      <dgm:prSet presAssocID="{77297DD2-EE8E-4AD3-8638-E6B514E203FD}" presName="compositeA" presStyleCnt="0"/>
      <dgm:spPr/>
    </dgm:pt>
    <dgm:pt modelId="{E96C891C-888F-4C92-9A94-2B798FEE452A}" type="pres">
      <dgm:prSet presAssocID="{77297DD2-EE8E-4AD3-8638-E6B514E203FD}" presName="textA" presStyleLbl="revTx" presStyleIdx="4" presStyleCnt="6" custScaleX="109352">
        <dgm:presLayoutVars>
          <dgm:bulletEnabled val="1"/>
        </dgm:presLayoutVars>
      </dgm:prSet>
      <dgm:spPr/>
    </dgm:pt>
    <dgm:pt modelId="{AE2D5F17-E746-481F-835F-5EDBDFA9CBF5}" type="pres">
      <dgm:prSet presAssocID="{77297DD2-EE8E-4AD3-8638-E6B514E203FD}" presName="circleA" presStyleLbl="node1" presStyleIdx="4" presStyleCnt="6"/>
      <dgm:spPr>
        <a:solidFill>
          <a:srgbClr val="2F559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087C13C5-A408-4B8D-B038-2AC16F438404}" type="pres">
      <dgm:prSet presAssocID="{77297DD2-EE8E-4AD3-8638-E6B514E203FD}" presName="spaceA" presStyleCnt="0"/>
      <dgm:spPr/>
    </dgm:pt>
    <dgm:pt modelId="{02E7A699-57AB-425C-9DE9-253FB1ED7900}" type="pres">
      <dgm:prSet presAssocID="{A1496D25-F4E3-4E1B-9536-7CFFB802D0DC}" presName="space" presStyleCnt="0"/>
      <dgm:spPr/>
    </dgm:pt>
    <dgm:pt modelId="{290F2BA8-9C56-4F0F-834A-98BC33B3942A}" type="pres">
      <dgm:prSet presAssocID="{D952415A-5D75-4E03-A644-5A31161A651F}" presName="compositeB" presStyleCnt="0"/>
      <dgm:spPr/>
    </dgm:pt>
    <dgm:pt modelId="{099700A3-D312-4360-8FEA-3808BB43ED4E}" type="pres">
      <dgm:prSet presAssocID="{D952415A-5D75-4E03-A644-5A31161A651F}" presName="textB" presStyleLbl="revTx" presStyleIdx="5" presStyleCnt="6">
        <dgm:presLayoutVars>
          <dgm:bulletEnabled val="1"/>
        </dgm:presLayoutVars>
      </dgm:prSet>
      <dgm:spPr/>
    </dgm:pt>
    <dgm:pt modelId="{6B830FE9-DEB3-4504-BE9D-DB50EF8E73C5}" type="pres">
      <dgm:prSet presAssocID="{D952415A-5D75-4E03-A644-5A31161A651F}" presName="circleB" presStyleLbl="node1" presStyleIdx="5" presStyleCnt="6"/>
      <dgm:spPr>
        <a:solidFill>
          <a:srgbClr val="2F5597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050BC34-DC7E-49B4-8F9F-1B1CE9C3B7EC}" type="pres">
      <dgm:prSet presAssocID="{D952415A-5D75-4E03-A644-5A31161A651F}" presName="spaceB" presStyleCnt="0"/>
      <dgm:spPr/>
    </dgm:pt>
  </dgm:ptLst>
  <dgm:cxnLst>
    <dgm:cxn modelId="{35299800-A10D-4E9B-A49B-97334B187F94}" srcId="{F5B8CFB8-CDE0-4C4C-B4BF-A4CCF60C6BE8}" destId="{48293A4F-654C-47E5-8173-F4D62264BA83}" srcOrd="3" destOrd="0" parTransId="{BF78A709-3E1A-454C-8D0C-36DBEA5FD829}" sibTransId="{28417AFB-7E18-4215-B404-B11113375280}"/>
    <dgm:cxn modelId="{524DF50A-F2A2-4046-AD60-C88834793BFB}" type="presOf" srcId="{F76000B6-4109-43AC-B7B4-9C7F7FB066EA}" destId="{CAB410A1-7CA7-4FC9-A3B1-DDF0FC8AEF9B}" srcOrd="0" destOrd="0" presId="urn:microsoft.com/office/officeart/2005/8/layout/hProcess11"/>
    <dgm:cxn modelId="{4E140D0E-4D64-47F5-AF94-6A6571FB9E74}" type="presOf" srcId="{77297DD2-EE8E-4AD3-8638-E6B514E203FD}" destId="{E96C891C-888F-4C92-9A94-2B798FEE452A}" srcOrd="0" destOrd="0" presId="urn:microsoft.com/office/officeart/2005/8/layout/hProcess11"/>
    <dgm:cxn modelId="{7E0A9D1D-ADAB-4F4F-A00F-417FBAF6D0B7}" type="presOf" srcId="{6E23CA19-EDB7-4B6C-8270-A6376E437E79}" destId="{197169CB-8894-42B6-BE9D-1609AF2817BE}" srcOrd="0" destOrd="0" presId="urn:microsoft.com/office/officeart/2005/8/layout/hProcess11"/>
    <dgm:cxn modelId="{012E612F-3ED7-4EB7-8821-F542095F45C6}" srcId="{F5B8CFB8-CDE0-4C4C-B4BF-A4CCF60C6BE8}" destId="{668B9C43-BCAC-4397-A18D-4DCE08390CC7}" srcOrd="2" destOrd="0" parTransId="{386520CD-95C5-4733-8412-2FD009C27EED}" sibTransId="{BD118ECB-0374-4132-8639-CB26C3EC54A5}"/>
    <dgm:cxn modelId="{127C7C35-DC5F-4D18-BA39-3D282CCCAC28}" srcId="{F5B8CFB8-CDE0-4C4C-B4BF-A4CCF60C6BE8}" destId="{6E23CA19-EDB7-4B6C-8270-A6376E437E79}" srcOrd="1" destOrd="0" parTransId="{A98751A3-DD26-49C0-AC97-B98FE18C1144}" sibTransId="{0D443C12-E755-4DF6-B94E-8FA8D81EB2D8}"/>
    <dgm:cxn modelId="{518CA63C-9420-493E-B4EC-131D7D94BEC4}" type="presOf" srcId="{48293A4F-654C-47E5-8173-F4D62264BA83}" destId="{725FD32B-7CAA-4AF3-9F86-0580AEF8D34C}" srcOrd="0" destOrd="0" presId="urn:microsoft.com/office/officeart/2005/8/layout/hProcess11"/>
    <dgm:cxn modelId="{5E9D5C61-4AAA-4EC8-BE7D-24E0EB4247B8}" srcId="{F5B8CFB8-CDE0-4C4C-B4BF-A4CCF60C6BE8}" destId="{77297DD2-EE8E-4AD3-8638-E6B514E203FD}" srcOrd="4" destOrd="0" parTransId="{5D314F68-D18B-448E-9134-0BAD42A9469D}" sibTransId="{A1496D25-F4E3-4E1B-9536-7CFFB802D0DC}"/>
    <dgm:cxn modelId="{9B2D6877-3A6D-4F2B-933A-D8DDFA0E8967}" srcId="{F5B8CFB8-CDE0-4C4C-B4BF-A4CCF60C6BE8}" destId="{F76000B6-4109-43AC-B7B4-9C7F7FB066EA}" srcOrd="0" destOrd="0" parTransId="{3B88BFDB-719F-4995-8B9E-6AC2264E1B56}" sibTransId="{498DCEBD-74B4-4E69-9F8D-1ECB3EF84B91}"/>
    <dgm:cxn modelId="{27121995-9742-411A-A57B-55C8B4915EF4}" type="presOf" srcId="{F5B8CFB8-CDE0-4C4C-B4BF-A4CCF60C6BE8}" destId="{78900A3E-2C12-4EFD-898E-2EB132C2F425}" srcOrd="0" destOrd="0" presId="urn:microsoft.com/office/officeart/2005/8/layout/hProcess11"/>
    <dgm:cxn modelId="{3C57629E-2B1B-4377-BD5D-7BA99C78891A}" type="presOf" srcId="{D952415A-5D75-4E03-A644-5A31161A651F}" destId="{099700A3-D312-4360-8FEA-3808BB43ED4E}" srcOrd="0" destOrd="0" presId="urn:microsoft.com/office/officeart/2005/8/layout/hProcess11"/>
    <dgm:cxn modelId="{E30DAFC4-3869-4D1D-ACF2-3432ADD18818}" srcId="{F5B8CFB8-CDE0-4C4C-B4BF-A4CCF60C6BE8}" destId="{D952415A-5D75-4E03-A644-5A31161A651F}" srcOrd="5" destOrd="0" parTransId="{C4A59CED-441D-40B6-A050-86E8F0D3BEBC}" sibTransId="{019C936E-1484-4CD6-B1E7-C5971DCD9032}"/>
    <dgm:cxn modelId="{D6BB27D4-9D8E-4D3C-B42E-500F3E78885D}" type="presOf" srcId="{668B9C43-BCAC-4397-A18D-4DCE08390CC7}" destId="{A696D810-DC81-4FCC-A944-72C701D9B20A}" srcOrd="0" destOrd="0" presId="urn:microsoft.com/office/officeart/2005/8/layout/hProcess11"/>
    <dgm:cxn modelId="{7CBB48BA-8FA6-4E86-BC95-CCC400A73A9F}" type="presParOf" srcId="{78900A3E-2C12-4EFD-898E-2EB132C2F425}" destId="{44273A66-6843-4C83-9409-6B26092AC6A6}" srcOrd="0" destOrd="0" presId="urn:microsoft.com/office/officeart/2005/8/layout/hProcess11"/>
    <dgm:cxn modelId="{7DCDC22E-5BA3-4F4A-AC04-9E825645FF40}" type="presParOf" srcId="{78900A3E-2C12-4EFD-898E-2EB132C2F425}" destId="{BF640E44-24D9-4EFC-B760-C4BBD3862225}" srcOrd="1" destOrd="0" presId="urn:microsoft.com/office/officeart/2005/8/layout/hProcess11"/>
    <dgm:cxn modelId="{820FA037-536F-4239-9008-745BC443BB51}" type="presParOf" srcId="{BF640E44-24D9-4EFC-B760-C4BBD3862225}" destId="{3AE95E55-CD2E-40DD-A63C-1E24B929A9C6}" srcOrd="0" destOrd="0" presId="urn:microsoft.com/office/officeart/2005/8/layout/hProcess11"/>
    <dgm:cxn modelId="{B52CF522-6848-4594-808F-A526F232ADA4}" type="presParOf" srcId="{3AE95E55-CD2E-40DD-A63C-1E24B929A9C6}" destId="{CAB410A1-7CA7-4FC9-A3B1-DDF0FC8AEF9B}" srcOrd="0" destOrd="0" presId="urn:microsoft.com/office/officeart/2005/8/layout/hProcess11"/>
    <dgm:cxn modelId="{C17D35C7-67BC-4169-BF26-DF3FA10BA583}" type="presParOf" srcId="{3AE95E55-CD2E-40DD-A63C-1E24B929A9C6}" destId="{61E1E143-4A94-474D-B56C-950EC47A0205}" srcOrd="1" destOrd="0" presId="urn:microsoft.com/office/officeart/2005/8/layout/hProcess11"/>
    <dgm:cxn modelId="{A153152F-2B8E-42BA-9D12-2EAA152BF980}" type="presParOf" srcId="{3AE95E55-CD2E-40DD-A63C-1E24B929A9C6}" destId="{8AD05D03-2691-4FF1-A2D3-FA0E15E85443}" srcOrd="2" destOrd="0" presId="urn:microsoft.com/office/officeart/2005/8/layout/hProcess11"/>
    <dgm:cxn modelId="{6B5FE515-863C-4E2D-B1EC-14EE912B9D88}" type="presParOf" srcId="{BF640E44-24D9-4EFC-B760-C4BBD3862225}" destId="{C3D9C772-D5DB-43A5-A5E5-9AA3A9F6E9C1}" srcOrd="1" destOrd="0" presId="urn:microsoft.com/office/officeart/2005/8/layout/hProcess11"/>
    <dgm:cxn modelId="{2CF3ADE5-10CF-4BDF-9133-042FC38C7B67}" type="presParOf" srcId="{BF640E44-24D9-4EFC-B760-C4BBD3862225}" destId="{ECDBE8A8-8581-46C6-86E9-5114695D39A4}" srcOrd="2" destOrd="0" presId="urn:microsoft.com/office/officeart/2005/8/layout/hProcess11"/>
    <dgm:cxn modelId="{D2258D1E-8B46-4E72-B191-82103E46F632}" type="presParOf" srcId="{ECDBE8A8-8581-46C6-86E9-5114695D39A4}" destId="{197169CB-8894-42B6-BE9D-1609AF2817BE}" srcOrd="0" destOrd="0" presId="urn:microsoft.com/office/officeart/2005/8/layout/hProcess11"/>
    <dgm:cxn modelId="{10458CD1-ABFD-4172-97C8-E3E99B0D173B}" type="presParOf" srcId="{ECDBE8A8-8581-46C6-86E9-5114695D39A4}" destId="{B25352B2-A383-4FF7-9F80-45DBF0C54E3C}" srcOrd="1" destOrd="0" presId="urn:microsoft.com/office/officeart/2005/8/layout/hProcess11"/>
    <dgm:cxn modelId="{29260DF5-14B9-47B0-82A7-CE5BF01624E3}" type="presParOf" srcId="{ECDBE8A8-8581-46C6-86E9-5114695D39A4}" destId="{B5C5840F-2005-4E7A-9303-5123F38184EC}" srcOrd="2" destOrd="0" presId="urn:microsoft.com/office/officeart/2005/8/layout/hProcess11"/>
    <dgm:cxn modelId="{07F0B807-4B71-428A-8CA2-9291A08ED04F}" type="presParOf" srcId="{BF640E44-24D9-4EFC-B760-C4BBD3862225}" destId="{1380B394-EAA0-45C4-902A-DC9799035EED}" srcOrd="3" destOrd="0" presId="urn:microsoft.com/office/officeart/2005/8/layout/hProcess11"/>
    <dgm:cxn modelId="{B0FCA8B0-0B1F-4D10-933F-41D4706F790B}" type="presParOf" srcId="{BF640E44-24D9-4EFC-B760-C4BBD3862225}" destId="{03898557-EE8A-4438-BCBB-133B4D5A94DA}" srcOrd="4" destOrd="0" presId="urn:microsoft.com/office/officeart/2005/8/layout/hProcess11"/>
    <dgm:cxn modelId="{5D7B0182-B188-4B17-808E-6CB9EB91F3EC}" type="presParOf" srcId="{03898557-EE8A-4438-BCBB-133B4D5A94DA}" destId="{A696D810-DC81-4FCC-A944-72C701D9B20A}" srcOrd="0" destOrd="0" presId="urn:microsoft.com/office/officeart/2005/8/layout/hProcess11"/>
    <dgm:cxn modelId="{B99012D7-3035-4B61-A856-98A0A3996827}" type="presParOf" srcId="{03898557-EE8A-4438-BCBB-133B4D5A94DA}" destId="{7FCE4D4F-C612-4F9F-B04A-165AF626F356}" srcOrd="1" destOrd="0" presId="urn:microsoft.com/office/officeart/2005/8/layout/hProcess11"/>
    <dgm:cxn modelId="{0CD1A08C-F760-496C-9861-337AA3052620}" type="presParOf" srcId="{03898557-EE8A-4438-BCBB-133B4D5A94DA}" destId="{918F3F55-91B0-45CE-9FA4-450CABF81FBC}" srcOrd="2" destOrd="0" presId="urn:microsoft.com/office/officeart/2005/8/layout/hProcess11"/>
    <dgm:cxn modelId="{60234C8C-3CA4-4521-9ED8-54416F60613B}" type="presParOf" srcId="{BF640E44-24D9-4EFC-B760-C4BBD3862225}" destId="{8C9C4CEC-A087-456B-B900-02AD279407AE}" srcOrd="5" destOrd="0" presId="urn:microsoft.com/office/officeart/2005/8/layout/hProcess11"/>
    <dgm:cxn modelId="{11E70460-B37A-4B4D-AE6E-353C912A603B}" type="presParOf" srcId="{BF640E44-24D9-4EFC-B760-C4BBD3862225}" destId="{C91EA713-1FFC-4764-B01F-3DB0A91A44BE}" srcOrd="6" destOrd="0" presId="urn:microsoft.com/office/officeart/2005/8/layout/hProcess11"/>
    <dgm:cxn modelId="{0DA4B6DD-D375-4481-ACC5-583E1ABB964E}" type="presParOf" srcId="{C91EA713-1FFC-4764-B01F-3DB0A91A44BE}" destId="{725FD32B-7CAA-4AF3-9F86-0580AEF8D34C}" srcOrd="0" destOrd="0" presId="urn:microsoft.com/office/officeart/2005/8/layout/hProcess11"/>
    <dgm:cxn modelId="{2BD503EC-D952-41E4-9CB7-B4873F2D59AC}" type="presParOf" srcId="{C91EA713-1FFC-4764-B01F-3DB0A91A44BE}" destId="{3E9146A4-B939-4571-975F-B6D391706E26}" srcOrd="1" destOrd="0" presId="urn:microsoft.com/office/officeart/2005/8/layout/hProcess11"/>
    <dgm:cxn modelId="{6885C047-E18C-48B0-96FC-F7D90FFABCD6}" type="presParOf" srcId="{C91EA713-1FFC-4764-B01F-3DB0A91A44BE}" destId="{1C387CC5-64EF-4246-8B29-9E6712799068}" srcOrd="2" destOrd="0" presId="urn:microsoft.com/office/officeart/2005/8/layout/hProcess11"/>
    <dgm:cxn modelId="{E9D62E58-02D0-41C6-9090-FDF23072A2A4}" type="presParOf" srcId="{BF640E44-24D9-4EFC-B760-C4BBD3862225}" destId="{6C27080F-0A93-4209-8611-3A38DB7C8339}" srcOrd="7" destOrd="0" presId="urn:microsoft.com/office/officeart/2005/8/layout/hProcess11"/>
    <dgm:cxn modelId="{061C880B-4115-49D4-B11F-F5869849F886}" type="presParOf" srcId="{BF640E44-24D9-4EFC-B760-C4BBD3862225}" destId="{A5172413-C64A-4210-AE42-5A6215D98455}" srcOrd="8" destOrd="0" presId="urn:microsoft.com/office/officeart/2005/8/layout/hProcess11"/>
    <dgm:cxn modelId="{F1B94B62-FC78-44A8-B7F3-CF5620047562}" type="presParOf" srcId="{A5172413-C64A-4210-AE42-5A6215D98455}" destId="{E96C891C-888F-4C92-9A94-2B798FEE452A}" srcOrd="0" destOrd="0" presId="urn:microsoft.com/office/officeart/2005/8/layout/hProcess11"/>
    <dgm:cxn modelId="{D4A1B230-AA65-4FDA-BB50-96024905EA4F}" type="presParOf" srcId="{A5172413-C64A-4210-AE42-5A6215D98455}" destId="{AE2D5F17-E746-481F-835F-5EDBDFA9CBF5}" srcOrd="1" destOrd="0" presId="urn:microsoft.com/office/officeart/2005/8/layout/hProcess11"/>
    <dgm:cxn modelId="{6A08EBEE-AD3D-4383-A281-DB08EDBB4A12}" type="presParOf" srcId="{A5172413-C64A-4210-AE42-5A6215D98455}" destId="{087C13C5-A408-4B8D-B038-2AC16F438404}" srcOrd="2" destOrd="0" presId="urn:microsoft.com/office/officeart/2005/8/layout/hProcess11"/>
    <dgm:cxn modelId="{C8044178-22E1-45D3-A64B-AC55D1AFCF0C}" type="presParOf" srcId="{BF640E44-24D9-4EFC-B760-C4BBD3862225}" destId="{02E7A699-57AB-425C-9DE9-253FB1ED7900}" srcOrd="9" destOrd="0" presId="urn:microsoft.com/office/officeart/2005/8/layout/hProcess11"/>
    <dgm:cxn modelId="{5F4A9DDE-7D28-4D20-8819-56EC126BA4E8}" type="presParOf" srcId="{BF640E44-24D9-4EFC-B760-C4BBD3862225}" destId="{290F2BA8-9C56-4F0F-834A-98BC33B3942A}" srcOrd="10" destOrd="0" presId="urn:microsoft.com/office/officeart/2005/8/layout/hProcess11"/>
    <dgm:cxn modelId="{04BEEA33-538F-4AC1-8073-812927447BBE}" type="presParOf" srcId="{290F2BA8-9C56-4F0F-834A-98BC33B3942A}" destId="{099700A3-D312-4360-8FEA-3808BB43ED4E}" srcOrd="0" destOrd="0" presId="urn:microsoft.com/office/officeart/2005/8/layout/hProcess11"/>
    <dgm:cxn modelId="{D0A1C400-8E0C-4E2C-8C87-046B61E2DEA3}" type="presParOf" srcId="{290F2BA8-9C56-4F0F-834A-98BC33B3942A}" destId="{6B830FE9-DEB3-4504-BE9D-DB50EF8E73C5}" srcOrd="1" destOrd="0" presId="urn:microsoft.com/office/officeart/2005/8/layout/hProcess11"/>
    <dgm:cxn modelId="{2E1735C1-0A7A-4A5D-A86D-0BC6EB2B8600}" type="presParOf" srcId="{290F2BA8-9C56-4F0F-834A-98BC33B3942A}" destId="{8050BC34-DC7E-49B4-8F9F-1B1CE9C3B7E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73A66-6843-4C83-9409-6B26092AC6A6}">
      <dsp:nvSpPr>
        <dsp:cNvPr id="0" name=""/>
        <dsp:cNvSpPr/>
      </dsp:nvSpPr>
      <dsp:spPr>
        <a:xfrm>
          <a:off x="0" y="2221284"/>
          <a:ext cx="10862536" cy="559918"/>
        </a:xfrm>
        <a:prstGeom prst="notchedRightArrow">
          <a:avLst/>
        </a:prstGeom>
        <a:solidFill>
          <a:srgbClr val="FFC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B410A1-7CA7-4FC9-A3B1-DDF0FC8AEF9B}">
      <dsp:nvSpPr>
        <dsp:cNvPr id="0" name=""/>
        <dsp:cNvSpPr/>
      </dsp:nvSpPr>
      <dsp:spPr>
        <a:xfrm>
          <a:off x="590" y="0"/>
          <a:ext cx="1607930" cy="200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December 2021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+mn-lt"/>
              <a:cs typeface="Calibri"/>
            </a:rPr>
            <a:t>PennDOT Green Light-Go Application submitted </a:t>
          </a:r>
          <a:endParaRPr lang="en-US" sz="1400" kern="1200">
            <a:latin typeface="+mn-lt"/>
          </a:endParaRPr>
        </a:p>
      </dsp:txBody>
      <dsp:txXfrm>
        <a:off x="590" y="0"/>
        <a:ext cx="1607930" cy="2000994"/>
      </dsp:txXfrm>
    </dsp:sp>
    <dsp:sp modelId="{61E1E143-4A94-474D-B56C-950EC47A0205}">
      <dsp:nvSpPr>
        <dsp:cNvPr id="0" name=""/>
        <dsp:cNvSpPr/>
      </dsp:nvSpPr>
      <dsp:spPr>
        <a:xfrm>
          <a:off x="554431" y="2251119"/>
          <a:ext cx="500248" cy="500248"/>
        </a:xfrm>
        <a:prstGeom prst="ellipse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169CB-8894-42B6-BE9D-1609AF2817BE}">
      <dsp:nvSpPr>
        <dsp:cNvPr id="0" name=""/>
        <dsp:cNvSpPr/>
      </dsp:nvSpPr>
      <dsp:spPr>
        <a:xfrm>
          <a:off x="1680721" y="3001492"/>
          <a:ext cx="1444006" cy="200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Summer 2022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+mn-lt"/>
              <a:cs typeface="Calibri"/>
            </a:rPr>
            <a:t>Grant awarded Summer 2022</a:t>
          </a:r>
          <a:endParaRPr lang="en-US" sz="1600" kern="1200">
            <a:latin typeface="+mn-lt"/>
          </a:endParaRPr>
        </a:p>
      </dsp:txBody>
      <dsp:txXfrm>
        <a:off x="1680721" y="3001492"/>
        <a:ext cx="1444006" cy="2000994"/>
      </dsp:txXfrm>
    </dsp:sp>
    <dsp:sp modelId="{B25352B2-A383-4FF7-9F80-45DBF0C54E3C}">
      <dsp:nvSpPr>
        <dsp:cNvPr id="0" name=""/>
        <dsp:cNvSpPr/>
      </dsp:nvSpPr>
      <dsp:spPr>
        <a:xfrm>
          <a:off x="2152600" y="2251119"/>
          <a:ext cx="500248" cy="500248"/>
        </a:xfrm>
        <a:prstGeom prst="ellipse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6D810-DC81-4FCC-A944-72C701D9B20A}">
      <dsp:nvSpPr>
        <dsp:cNvPr id="0" name=""/>
        <dsp:cNvSpPr/>
      </dsp:nvSpPr>
      <dsp:spPr>
        <a:xfrm>
          <a:off x="3196928" y="0"/>
          <a:ext cx="1626052" cy="200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cs typeface="Calibri"/>
            </a:rPr>
            <a:t>September 18,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Public Meeting</a:t>
          </a:r>
        </a:p>
      </dsp:txBody>
      <dsp:txXfrm>
        <a:off x="3196928" y="0"/>
        <a:ext cx="1626052" cy="2000994"/>
      </dsp:txXfrm>
    </dsp:sp>
    <dsp:sp modelId="{7FCE4D4F-C612-4F9F-B04A-165AF626F356}">
      <dsp:nvSpPr>
        <dsp:cNvPr id="0" name=""/>
        <dsp:cNvSpPr/>
      </dsp:nvSpPr>
      <dsp:spPr>
        <a:xfrm>
          <a:off x="3759830" y="2251119"/>
          <a:ext cx="500248" cy="500248"/>
        </a:xfrm>
        <a:prstGeom prst="ellipse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FD32B-7CAA-4AF3-9F86-0580AEF8D34C}">
      <dsp:nvSpPr>
        <dsp:cNvPr id="0" name=""/>
        <dsp:cNvSpPr/>
      </dsp:nvSpPr>
      <dsp:spPr>
        <a:xfrm>
          <a:off x="4895181" y="3001492"/>
          <a:ext cx="1713054" cy="200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January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Final Design posted on </a:t>
          </a:r>
          <a:r>
            <a:rPr lang="en-US" sz="1600" b="0" kern="1200" err="1"/>
            <a:t>EngagePGH</a:t>
          </a:r>
          <a:endParaRPr lang="en-US" sz="1400" b="0" kern="1200"/>
        </a:p>
      </dsp:txBody>
      <dsp:txXfrm>
        <a:off x="4895181" y="3001492"/>
        <a:ext cx="1713054" cy="2000994"/>
      </dsp:txXfrm>
    </dsp:sp>
    <dsp:sp modelId="{3E9146A4-B939-4571-975F-B6D391706E26}">
      <dsp:nvSpPr>
        <dsp:cNvPr id="0" name=""/>
        <dsp:cNvSpPr/>
      </dsp:nvSpPr>
      <dsp:spPr>
        <a:xfrm>
          <a:off x="5501583" y="2251119"/>
          <a:ext cx="500248" cy="500248"/>
        </a:xfrm>
        <a:prstGeom prst="ellipse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C891C-888F-4C92-9A94-2B798FEE452A}">
      <dsp:nvSpPr>
        <dsp:cNvPr id="0" name=""/>
        <dsp:cNvSpPr/>
      </dsp:nvSpPr>
      <dsp:spPr>
        <a:xfrm>
          <a:off x="6680435" y="0"/>
          <a:ext cx="1579050" cy="200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Summer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Construction Begins</a:t>
          </a:r>
          <a:endParaRPr lang="en-US" sz="1400" kern="1200"/>
        </a:p>
      </dsp:txBody>
      <dsp:txXfrm>
        <a:off x="6680435" y="0"/>
        <a:ext cx="1579050" cy="2000994"/>
      </dsp:txXfrm>
    </dsp:sp>
    <dsp:sp modelId="{AE2D5F17-E746-481F-835F-5EDBDFA9CBF5}">
      <dsp:nvSpPr>
        <dsp:cNvPr id="0" name=""/>
        <dsp:cNvSpPr/>
      </dsp:nvSpPr>
      <dsp:spPr>
        <a:xfrm>
          <a:off x="7219836" y="2251119"/>
          <a:ext cx="500248" cy="500248"/>
        </a:xfrm>
        <a:prstGeom prst="ellipse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9700A3-D312-4360-8FEA-3808BB43ED4E}">
      <dsp:nvSpPr>
        <dsp:cNvPr id="0" name=""/>
        <dsp:cNvSpPr/>
      </dsp:nvSpPr>
      <dsp:spPr>
        <a:xfrm>
          <a:off x="8331686" y="3001492"/>
          <a:ext cx="1444006" cy="2000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Winter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Construction Complete</a:t>
          </a:r>
          <a:endParaRPr lang="en-US" sz="1400" kern="1200"/>
        </a:p>
      </dsp:txBody>
      <dsp:txXfrm>
        <a:off x="8331686" y="3001492"/>
        <a:ext cx="1444006" cy="2000994"/>
      </dsp:txXfrm>
    </dsp:sp>
    <dsp:sp modelId="{6B830FE9-DEB3-4504-BE9D-DB50EF8E73C5}">
      <dsp:nvSpPr>
        <dsp:cNvPr id="0" name=""/>
        <dsp:cNvSpPr/>
      </dsp:nvSpPr>
      <dsp:spPr>
        <a:xfrm>
          <a:off x="8803565" y="2251119"/>
          <a:ext cx="500248" cy="500248"/>
        </a:xfrm>
        <a:prstGeom prst="ellipse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D39155-E3F4-45B0-8276-3548388AF4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9AFFD9-7069-4FBF-86AA-2661F84437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C757F5A-ABA5-4C8B-BD3C-FFF68F51695B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823337-6868-4653-8C9E-617C009071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616EC-3E65-41F4-9733-B2FC74D710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70EE063-974E-4666-B8B9-BCC6122FA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0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C01D354-E127-4C37-B7C2-84E2C991455A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52BEAA7-8C86-4901-A2EF-3332731AC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6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BEAA7-8C86-4901-A2EF-3332731ACD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78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BEAA7-8C86-4901-A2EF-3332731ACD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23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8707B6-8451-40ED-A69B-D11732760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E7F26B-E981-44AF-A2BB-BF0821C6D0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123" y="3459487"/>
            <a:ext cx="989215" cy="989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3B75DC-182B-45C2-BD43-2DF2F04EC99E}"/>
              </a:ext>
            </a:extLst>
          </p:cNvPr>
          <p:cNvSpPr txBox="1"/>
          <p:nvPr userDrawn="1"/>
        </p:nvSpPr>
        <p:spPr>
          <a:xfrm>
            <a:off x="8849532" y="4569076"/>
            <a:ext cx="290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Pittsburgh Department of </a:t>
            </a:r>
          </a:p>
          <a:p>
            <a:pPr algn="r"/>
            <a:r>
              <a:rPr lang="en-US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t>Mobility and Infrastructure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863" y="3321050"/>
            <a:ext cx="8426450" cy="30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047163" y="5407447"/>
            <a:ext cx="2682875" cy="3195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*Meeting Type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047162" y="6071228"/>
            <a:ext cx="2682875" cy="31958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Month ** 2019</a:t>
            </a:r>
          </a:p>
        </p:txBody>
      </p:sp>
    </p:spTree>
    <p:extLst>
      <p:ext uri="{BB962C8B-B14F-4D97-AF65-F5344CB8AC3E}">
        <p14:creationId xmlns:p14="http://schemas.microsoft.com/office/powerpoint/2010/main" val="341669289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376557" y="0"/>
            <a:ext cx="3815443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8376557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209C542B-E37B-437C-B6D2-4B609A299603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610600" y="293688"/>
            <a:ext cx="3232147" cy="7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8610600" y="1193800"/>
            <a:ext cx="3232147" cy="4851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0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Text: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2389100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rmation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684113-77C1-46C7-809D-B518E55CD3B7}"/>
              </a:ext>
            </a:extLst>
          </p:cNvPr>
          <p:cNvSpPr/>
          <p:nvPr userDrawn="1"/>
        </p:nvSpPr>
        <p:spPr>
          <a:xfrm>
            <a:off x="0" y="4002657"/>
            <a:ext cx="12192000" cy="28553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FE4B5-0291-4879-8F2E-6374CC965D4B}"/>
              </a:ext>
            </a:extLst>
          </p:cNvPr>
          <p:cNvSpPr txBox="1"/>
          <p:nvPr userDrawn="1"/>
        </p:nvSpPr>
        <p:spPr>
          <a:xfrm>
            <a:off x="1940081" y="1200817"/>
            <a:ext cx="8311838" cy="1569660"/>
          </a:xfrm>
          <a:prstGeom prst="rect">
            <a:avLst/>
          </a:prstGeom>
          <a:noFill/>
          <a:ln w="127000">
            <a:solidFill>
              <a:srgbClr val="FFD5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cap="small" spc="250" baseline="0">
                <a:solidFill>
                  <a:schemeClr val="bg1"/>
                </a:solidFill>
                <a:latin typeface="Georgia" panose="02040502050405020303" pitchFamily="18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7F26B-E981-44AF-A2BB-BF0821C6D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81" y="4287745"/>
            <a:ext cx="2285166" cy="228516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4335236" y="4384221"/>
            <a:ext cx="5916839" cy="20900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*Name</a:t>
            </a:r>
          </a:p>
          <a:p>
            <a:pPr lvl="0"/>
            <a:r>
              <a:rPr lang="en-US"/>
              <a:t>DOMI, *Title</a:t>
            </a:r>
          </a:p>
          <a:p>
            <a:pPr lvl="0"/>
            <a:r>
              <a:rPr lang="en-US"/>
              <a:t>414 Grant St. Room 301 Pittsburgh PA 15219</a:t>
            </a:r>
          </a:p>
          <a:p>
            <a:pPr lvl="0"/>
            <a:r>
              <a:rPr lang="en-US"/>
              <a:t>C: (412) 000-0000  O: (412) 000-0000</a:t>
            </a:r>
          </a:p>
          <a:p>
            <a:pPr lvl="0"/>
            <a:r>
              <a:rPr lang="en-US"/>
              <a:t>First.last@pittsburghpa.gov</a:t>
            </a:r>
          </a:p>
        </p:txBody>
      </p:sp>
    </p:spTree>
    <p:extLst>
      <p:ext uri="{BB962C8B-B14F-4D97-AF65-F5344CB8AC3E}">
        <p14:creationId xmlns:p14="http://schemas.microsoft.com/office/powerpoint/2010/main" val="366974349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Information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684113-77C1-46C7-809D-B518E55CD3B7}"/>
              </a:ext>
            </a:extLst>
          </p:cNvPr>
          <p:cNvSpPr/>
          <p:nvPr userDrawn="1"/>
        </p:nvSpPr>
        <p:spPr>
          <a:xfrm>
            <a:off x="0" y="0"/>
            <a:ext cx="12192000" cy="440871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7F26B-E981-44AF-A2BB-BF0821C6D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80" y="222544"/>
            <a:ext cx="3994640" cy="3994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0FE4B5-0291-4879-8F2E-6374CC965D4B}"/>
              </a:ext>
            </a:extLst>
          </p:cNvPr>
          <p:cNvSpPr txBox="1"/>
          <p:nvPr userDrawn="1"/>
        </p:nvSpPr>
        <p:spPr>
          <a:xfrm>
            <a:off x="1940081" y="4866580"/>
            <a:ext cx="8311838" cy="1569660"/>
          </a:xfrm>
          <a:prstGeom prst="rect">
            <a:avLst/>
          </a:prstGeom>
          <a:noFill/>
          <a:ln w="127000">
            <a:solidFill>
              <a:srgbClr val="FFD5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 b="1" cap="small" spc="250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5697279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Information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684113-77C1-46C7-809D-B518E55CD3B7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E7F26B-E981-44AF-A2BB-BF0821C6D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11" y="661411"/>
            <a:ext cx="5535177" cy="553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01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7F26B-E981-44AF-A2BB-BF0821C6D0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489859"/>
            <a:ext cx="2285166" cy="2285166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20486" y="3069775"/>
            <a:ext cx="767443" cy="767443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97479" y="3069774"/>
            <a:ext cx="767443" cy="767443"/>
          </a:xfrm>
          <a:prstGeom prst="rect">
            <a:avLst/>
          </a:prstGeom>
          <a:solidFill>
            <a:srgbClr val="0F75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574472" y="3069773"/>
            <a:ext cx="767443" cy="76744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51465" y="3069773"/>
            <a:ext cx="767443" cy="76744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528458" y="3069772"/>
            <a:ext cx="767443" cy="7674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4409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08/23/2022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Listening Session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61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CF18C4-7AA9-4E07-B04C-9CB4A80095D9}"/>
              </a:ext>
            </a:extLst>
          </p:cNvPr>
          <p:cNvSpPr/>
          <p:nvPr userDrawn="1"/>
        </p:nvSpPr>
        <p:spPr>
          <a:xfrm>
            <a:off x="2026" y="-15533"/>
            <a:ext cx="244480" cy="6873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F3F20E-EA4D-4BD8-8D79-9A5FE69CCC17}"/>
              </a:ext>
            </a:extLst>
          </p:cNvPr>
          <p:cNvSpPr/>
          <p:nvPr userDrawn="1"/>
        </p:nvSpPr>
        <p:spPr>
          <a:xfrm>
            <a:off x="686725" y="-4490"/>
            <a:ext cx="250113" cy="686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CC1394-B0D2-43F7-8ADD-FE5098E793F3}"/>
              </a:ext>
            </a:extLst>
          </p:cNvPr>
          <p:cNvSpPr/>
          <p:nvPr userDrawn="1"/>
        </p:nvSpPr>
        <p:spPr>
          <a:xfrm>
            <a:off x="346200" y="-4487"/>
            <a:ext cx="244700" cy="6862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75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42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6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01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 No Photo)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209C542B-E37B-437C-B6D2-4B609A299603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93737"/>
            <a:ext cx="10515600" cy="27352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4A1590A-7420-4F14-BD5E-9AC335DA7D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053114"/>
            <a:ext cx="10515600" cy="16791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2504489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1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1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58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5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20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97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33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99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Photo)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4458FBF-46DC-4273-935F-BFC343AE0B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209C542B-E37B-437C-B6D2-4B609A299603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93737"/>
            <a:ext cx="10515600" cy="27352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4A1590A-7420-4F14-BD5E-9AC335DA7D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053114"/>
            <a:ext cx="10515600" cy="167912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9814774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884AAD9C-EBBC-4DB8-8482-FB149501D3A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0" y="293688"/>
            <a:ext cx="11471275" cy="7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49250" y="1193800"/>
            <a:ext cx="11471275" cy="4851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0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Text: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027713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884AAD9C-EBBC-4DB8-8482-FB149501D3A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0" y="293688"/>
            <a:ext cx="11471275" cy="72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C482935-CDFE-4AF4-AE33-96CF9C3D36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50" y="2179529"/>
            <a:ext cx="11471275" cy="2242159"/>
          </a:xfrm>
          <a:prstGeom prst="rect">
            <a:avLst/>
          </a:prstGeom>
        </p:spPr>
        <p:txBody>
          <a:bodyPr numCol="3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8000"/>
              <a:t>1</a:t>
            </a:r>
          </a:p>
          <a:p>
            <a:pPr algn="ctr"/>
            <a:r>
              <a:rPr lang="en-US" sz="3200"/>
              <a:t>Unit</a:t>
            </a:r>
            <a:endParaRPr lang="en-US" sz="8000"/>
          </a:p>
          <a:p>
            <a:pPr algn="ctr"/>
            <a:r>
              <a:rPr lang="en-US" sz="8000"/>
              <a:t>2</a:t>
            </a:r>
          </a:p>
          <a:p>
            <a:pPr algn="ctr"/>
            <a:r>
              <a:rPr lang="en-US" sz="3200"/>
              <a:t>Unit</a:t>
            </a:r>
          </a:p>
          <a:p>
            <a:pPr algn="ctr"/>
            <a:r>
              <a:rPr lang="en-US" sz="8000"/>
              <a:t>3</a:t>
            </a:r>
          </a:p>
          <a:p>
            <a:pPr algn="ctr"/>
            <a:r>
              <a:rPr lang="en-US" sz="3200"/>
              <a:t>Unit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49251" y="5516545"/>
            <a:ext cx="11471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5965964"/>
            <a:ext cx="10515600" cy="283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Sub Text</a:t>
            </a:r>
          </a:p>
        </p:txBody>
      </p:sp>
    </p:spTree>
    <p:extLst>
      <p:ext uri="{BB962C8B-B14F-4D97-AF65-F5344CB8AC3E}">
        <p14:creationId xmlns:p14="http://schemas.microsoft.com/office/powerpoint/2010/main" val="376018244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F7824DF0-12E0-4EB2-8C54-95CC32C447B5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0" y="293688"/>
            <a:ext cx="11471275" cy="7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49250" y="1193800"/>
            <a:ext cx="11471275" cy="4851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0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Text: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7753550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4D57FB59-CB73-4DB2-9346-8F579FD7D301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859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965964"/>
            <a:ext cx="10515600" cy="283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Sub Text</a:t>
            </a:r>
          </a:p>
        </p:txBody>
      </p:sp>
    </p:spTree>
    <p:extLst>
      <p:ext uri="{BB962C8B-B14F-4D97-AF65-F5344CB8AC3E}">
        <p14:creationId xmlns:p14="http://schemas.microsoft.com/office/powerpoint/2010/main" val="32988593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781050"/>
            <a:ext cx="12192000" cy="60674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4D57FB59-CB73-4DB2-9346-8F579FD7D301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0" y="179388"/>
            <a:ext cx="11471275" cy="7270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1" spc="1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2921296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390966" y="0"/>
            <a:ext cx="380103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390966" y="0"/>
            <a:ext cx="3801034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algn="r"/>
            <a:fld id="{720B4AB1-AAD9-4241-A4A5-8F0C7BE01F6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349251" y="293688"/>
            <a:ext cx="7804149" cy="7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49251" y="1193800"/>
            <a:ext cx="7804149" cy="4851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0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Text: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375576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F1D37FE-EF9F-4E2F-98E0-5D5EA95C4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Community Listening Session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8C621759-47C1-4985-A587-FC02BC84D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08/23/2022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BADA66A-6F9B-471D-803B-BB13CD4C8E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8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r"/>
            <a:fld id="{0192CA2A-B33A-4835-8FC2-2DFBD843A7F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7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50" r:id="rId4"/>
    <p:sldLayoutId id="2147483661" r:id="rId5"/>
    <p:sldLayoutId id="2147483654" r:id="rId6"/>
    <p:sldLayoutId id="2147483651" r:id="rId7"/>
    <p:sldLayoutId id="2147483662" r:id="rId8"/>
    <p:sldLayoutId id="2147483652" r:id="rId9"/>
    <p:sldLayoutId id="2147483653" r:id="rId10"/>
    <p:sldLayoutId id="2147483655" r:id="rId11"/>
    <p:sldLayoutId id="2147483657" r:id="rId12"/>
    <p:sldLayoutId id="2147483658" r:id="rId13"/>
    <p:sldLayoutId id="2147483656" r:id="rId14"/>
    <p:sldLayoutId id="2147483678" r:id="rId15"/>
    <p:sldLayoutId id="2147483679" r:id="rId16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3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gage.pittsburghpa.gov/index.php?cID=146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B67994-FD8A-46EF-A489-5D7A16351290}"/>
              </a:ext>
            </a:extLst>
          </p:cNvPr>
          <p:cNvSpPr/>
          <p:nvPr/>
        </p:nvSpPr>
        <p:spPr>
          <a:xfrm>
            <a:off x="836229" y="-14417"/>
            <a:ext cx="804084" cy="68814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C6A70-75B7-4998-9F3D-0AABC0859111}"/>
              </a:ext>
            </a:extLst>
          </p:cNvPr>
          <p:cNvSpPr/>
          <p:nvPr/>
        </p:nvSpPr>
        <p:spPr>
          <a:xfrm>
            <a:off x="1941378" y="-7994"/>
            <a:ext cx="804084" cy="6857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6DBBAE-E6A8-4C81-8424-8900A164E718}"/>
              </a:ext>
            </a:extLst>
          </p:cNvPr>
          <p:cNvSpPr/>
          <p:nvPr/>
        </p:nvSpPr>
        <p:spPr>
          <a:xfrm>
            <a:off x="3046529" y="-9281"/>
            <a:ext cx="804084" cy="68682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4" y="3514903"/>
            <a:ext cx="6955808" cy="477489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800" b="1">
              <a:solidFill>
                <a:schemeClr val="accent1">
                  <a:lumMod val="75000"/>
                </a:schemeClr>
              </a:solidFill>
              <a:latin typeface="Segoe UI"/>
              <a:cs typeface="Segoe UI"/>
            </a:endParaRPr>
          </a:p>
          <a:p>
            <a:endParaRPr lang="en-US" sz="2800" b="1">
              <a:solidFill>
                <a:schemeClr val="accent1">
                  <a:lumMod val="75000"/>
                </a:schemeClr>
              </a:solidFill>
              <a:latin typeface="Segoe UI"/>
              <a:cs typeface="Segoe UI"/>
            </a:endParaRPr>
          </a:p>
          <a:p>
            <a:endParaRPr lang="en-US" sz="2800" b="1">
              <a:solidFill>
                <a:schemeClr val="accent1">
                  <a:lumMod val="75000"/>
                </a:schemeClr>
              </a:solidFill>
              <a:latin typeface="Segoe UI"/>
              <a:cs typeface="Segoe UI"/>
            </a:endParaRPr>
          </a:p>
          <a:p>
            <a:endParaRPr lang="en-US" sz="2800" b="1">
              <a:solidFill>
                <a:schemeClr val="accent1">
                  <a:lumMod val="75000"/>
                </a:schemeClr>
              </a:solidFill>
              <a:latin typeface="Segoe UI"/>
              <a:cs typeface="Segoe UI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6437616-5653-4197-AACF-0A4BA315A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880" y="1356605"/>
            <a:ext cx="4327676" cy="4327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30983F-B09B-4A23-8AE4-C9645201B1A5}"/>
              </a:ext>
            </a:extLst>
          </p:cNvPr>
          <p:cNvSpPr txBox="1"/>
          <p:nvPr/>
        </p:nvSpPr>
        <p:spPr>
          <a:xfrm>
            <a:off x="4662314" y="2382259"/>
            <a:ext cx="6235050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Braddock Forbes Signal Replacement Project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D366A8-7C63-4D02-95B6-3C05F635541E}"/>
              </a:ext>
            </a:extLst>
          </p:cNvPr>
          <p:cNvSpPr txBox="1"/>
          <p:nvPr/>
        </p:nvSpPr>
        <p:spPr>
          <a:xfrm>
            <a:off x="4662314" y="4530909"/>
            <a:ext cx="591705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Community Meeting</a:t>
            </a:r>
          </a:p>
          <a:p>
            <a:r>
              <a:rPr lang="en-US" sz="3200">
                <a:cs typeface="Calibri"/>
              </a:rPr>
              <a:t>September 18</a:t>
            </a:r>
            <a:r>
              <a:rPr lang="en-US" sz="3200" baseline="30000">
                <a:cs typeface="Calibri"/>
              </a:rPr>
              <a:t>th</a:t>
            </a:r>
            <a:r>
              <a:rPr lang="en-US" sz="3200">
                <a:cs typeface="Calibri"/>
              </a:rPr>
              <a:t>, 2023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A5A9891-E736-4942-9EBC-B124E032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04/20/2023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F60E20F-B505-4E4B-ACAC-A46B9CD1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Community Meeting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5807832" cy="71281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Survey Results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DB646D1-C446-E669-C89E-08B990AE95D4}"/>
              </a:ext>
            </a:extLst>
          </p:cNvPr>
          <p:cNvSpPr txBox="1"/>
          <p:nvPr/>
        </p:nvSpPr>
        <p:spPr>
          <a:xfrm>
            <a:off x="3154100" y="1099595"/>
            <a:ext cx="7427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u="sng">
                <a:ea typeface="Calibri"/>
                <a:cs typeface="Calibri"/>
              </a:rPr>
              <a:t>AGE</a:t>
            </a:r>
            <a:endParaRPr lang="en-US" b="1" u="sng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02C7AD-95C6-1B96-16ED-D3983B3DD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564" y="1427822"/>
            <a:ext cx="3813858" cy="2295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2447D0-40BE-2094-A5C9-CD36844CB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527" y="4311846"/>
            <a:ext cx="3813859" cy="22950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4BE76D-2AD7-2D0B-CBE1-FA8087DA0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792" y="4282910"/>
            <a:ext cx="3813858" cy="22950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B40B250-5A4E-E4B3-B92B-298847847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8527" y="1427822"/>
            <a:ext cx="3813858" cy="2295092"/>
          </a:xfrm>
          <a:prstGeom prst="rect">
            <a:avLst/>
          </a:prstGeom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45CF9FF-0CA2-89BD-F660-69186C8C712E}"/>
              </a:ext>
            </a:extLst>
          </p:cNvPr>
          <p:cNvSpPr txBox="1"/>
          <p:nvPr/>
        </p:nvSpPr>
        <p:spPr>
          <a:xfrm>
            <a:off x="7282403" y="1061012"/>
            <a:ext cx="19869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ea typeface="Calibri"/>
                <a:cs typeface="Calibri"/>
              </a:rPr>
              <a:t>MODE OF TRAVEL</a:t>
            </a:r>
            <a:endParaRPr lang="en-US" b="1" u="sng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BCAD76-6CEE-0861-7BAB-FAAF5A3D2DF5}"/>
              </a:ext>
            </a:extLst>
          </p:cNvPr>
          <p:cNvSpPr txBox="1"/>
          <p:nvPr/>
        </p:nvSpPr>
        <p:spPr>
          <a:xfrm>
            <a:off x="2372809" y="3945038"/>
            <a:ext cx="23052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ea typeface="Calibri"/>
                <a:cs typeface="Calibri"/>
              </a:rPr>
              <a:t>INTERSECTION USE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5959C0-CECB-2663-F534-7CCC560C9245}"/>
              </a:ext>
            </a:extLst>
          </p:cNvPr>
          <p:cNvSpPr txBox="1"/>
          <p:nvPr/>
        </p:nvSpPr>
        <p:spPr>
          <a:xfrm>
            <a:off x="7185947" y="3945037"/>
            <a:ext cx="20930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ea typeface="Calibri"/>
                <a:cs typeface="Calibri"/>
              </a:rPr>
              <a:t>BIGGEST CONCERNS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47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5807832" cy="71281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Existing Conditions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39565-B546-A37E-5132-88A66CC48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96" y="1453301"/>
            <a:ext cx="9344818" cy="489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37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10359779" cy="135449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Design Treatments/Updates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7825" y="1358283"/>
            <a:ext cx="8996073" cy="5117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449475" y="1609724"/>
            <a:ext cx="875442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76CF78-0BF7-4BF4-8C47-DC9878A71BE4}"/>
              </a:ext>
            </a:extLst>
          </p:cNvPr>
          <p:cNvSpPr txBox="1">
            <a:spLocks/>
          </p:cNvSpPr>
          <p:nvPr/>
        </p:nvSpPr>
        <p:spPr>
          <a:xfrm>
            <a:off x="1116850" y="1609724"/>
            <a:ext cx="10806518" cy="4866251"/>
          </a:xfr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>
              <a:latin typeface="segoe ui"/>
              <a:cs typeface="Calibri"/>
            </a:endParaRPr>
          </a:p>
          <a:p>
            <a:pPr lvl="1"/>
            <a:r>
              <a:rPr lang="en-US" b="1">
                <a:latin typeface="segoe ui"/>
                <a:cs typeface="Calibri"/>
              </a:rPr>
              <a:t>Improved intersection layout</a:t>
            </a:r>
          </a:p>
          <a:p>
            <a:pPr lvl="1"/>
            <a:endParaRPr lang="en-US" b="1">
              <a:latin typeface="segoe ui"/>
              <a:cs typeface="Calibri"/>
            </a:endParaRPr>
          </a:p>
          <a:p>
            <a:pPr lvl="1"/>
            <a:r>
              <a:rPr lang="en-US" b="1">
                <a:latin typeface="segoe ui"/>
                <a:cs typeface="Calibri"/>
              </a:rPr>
              <a:t>Intersection </a:t>
            </a:r>
            <a:r>
              <a:rPr lang="en-US" b="1" err="1">
                <a:latin typeface="segoe ui"/>
                <a:cs typeface="Calibri"/>
              </a:rPr>
              <a:t>bumpouts</a:t>
            </a:r>
            <a:r>
              <a:rPr lang="en-US">
                <a:latin typeface="segoe ui"/>
                <a:cs typeface="Calibri"/>
              </a:rPr>
              <a:t> to reduce crossing distances</a:t>
            </a:r>
          </a:p>
          <a:p>
            <a:pPr lvl="1"/>
            <a:endParaRPr lang="en-US" sz="1900">
              <a:latin typeface="segoe ui"/>
              <a:cs typeface="Calibri"/>
            </a:endParaRPr>
          </a:p>
          <a:p>
            <a:pPr lvl="1"/>
            <a:r>
              <a:rPr lang="en-US" b="1">
                <a:latin typeface="segoe ui"/>
                <a:cs typeface="Calibri"/>
              </a:rPr>
              <a:t>Detection</a:t>
            </a:r>
            <a:r>
              <a:rPr lang="en-US">
                <a:latin typeface="segoe ui"/>
                <a:cs typeface="Calibri"/>
              </a:rPr>
              <a:t> for all approaches to improve the traffic flow of vehicles, bicycles, and pedestrians</a:t>
            </a:r>
          </a:p>
          <a:p>
            <a:pPr marL="914400" lvl="2" indent="0">
              <a:buNone/>
            </a:pPr>
            <a:endParaRPr lang="en-US">
              <a:latin typeface="segoe ui"/>
              <a:cs typeface="Calibri"/>
            </a:endParaRPr>
          </a:p>
          <a:p>
            <a:pPr marL="1371600" lvl="3" indent="0">
              <a:buNone/>
            </a:pPr>
            <a:endParaRPr lang="en-US">
              <a:latin typeface="segoe ui"/>
              <a:cs typeface="Calibri"/>
            </a:endParaRPr>
          </a:p>
          <a:p>
            <a:pPr lvl="2"/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351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4C841CD-AEF7-E6B9-2227-244EE0432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40" y="1140009"/>
            <a:ext cx="9417933" cy="5407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10359779" cy="1354499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Proposed Design Sketch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43B785-3FD6-E24D-7216-0802673382C7}"/>
              </a:ext>
            </a:extLst>
          </p:cNvPr>
          <p:cNvSpPr txBox="1"/>
          <p:nvPr/>
        </p:nvSpPr>
        <p:spPr>
          <a:xfrm>
            <a:off x="2868535" y="5577745"/>
            <a:ext cx="2816506" cy="5847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accent5"/>
                </a:solidFill>
                <a:latin typeface="Calibri"/>
              </a:rPr>
              <a:t>Lane transition &amp; bike </a:t>
            </a:r>
            <a:r>
              <a:rPr lang="en-US" sz="1600" err="1">
                <a:solidFill>
                  <a:schemeClr val="accent5"/>
                </a:solidFill>
                <a:latin typeface="Calibri"/>
              </a:rPr>
              <a:t>bumpout</a:t>
            </a:r>
            <a:r>
              <a:rPr lang="en-US" sz="1600">
                <a:solidFill>
                  <a:schemeClr val="accent5"/>
                </a:solidFill>
                <a:latin typeface="Calibri"/>
              </a:rPr>
              <a:t> on Forbes Ave EB approach</a:t>
            </a:r>
            <a:endParaRPr lang="en-US" sz="1600">
              <a:solidFill>
                <a:schemeClr val="accent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6124C-C3C0-2D29-8424-F12112763D04}"/>
              </a:ext>
            </a:extLst>
          </p:cNvPr>
          <p:cNvSpPr txBox="1"/>
          <p:nvPr/>
        </p:nvSpPr>
        <p:spPr>
          <a:xfrm>
            <a:off x="9970087" y="4373350"/>
            <a:ext cx="184230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libri"/>
              </a:rPr>
              <a:t>Removal of island near NW corner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934B7-9C72-2831-FBFF-F7875B60E27F}"/>
              </a:ext>
            </a:extLst>
          </p:cNvPr>
          <p:cNvSpPr txBox="1"/>
          <p:nvPr/>
        </p:nvSpPr>
        <p:spPr>
          <a:xfrm>
            <a:off x="3744494" y="2041696"/>
            <a:ext cx="2662175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B050"/>
                </a:solidFill>
                <a:latin typeface="Calibri"/>
              </a:rPr>
              <a:t>Change in lane configuration on Braddock Ave SB approach</a:t>
            </a:r>
            <a:endParaRPr lang="en-US" sz="160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6C5430-0FC4-27CF-C392-5F9D81CC534D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276788" y="4924085"/>
            <a:ext cx="499398" cy="6536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D57286-F613-9906-049D-49FDA7C5FC0C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6406669" y="2120604"/>
            <a:ext cx="819755" cy="21348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6E5D7D-76B2-E8A6-0C65-1E64B6EF18D8}"/>
              </a:ext>
            </a:extLst>
          </p:cNvPr>
          <p:cNvCxnSpPr>
            <a:cxnSpLocks/>
            <a:stCxn id="10" idx="1"/>
            <a:endCxn id="4" idx="5"/>
          </p:cNvCxnSpPr>
          <p:nvPr/>
        </p:nvCxnSpPr>
        <p:spPr>
          <a:xfrm flipH="1" flipV="1">
            <a:off x="8286283" y="3492319"/>
            <a:ext cx="1683804" cy="1173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4BCBAA-EB63-6675-9542-173204CE6506}"/>
              </a:ext>
            </a:extLst>
          </p:cNvPr>
          <p:cNvSpPr/>
          <p:nvPr/>
        </p:nvSpPr>
        <p:spPr>
          <a:xfrm>
            <a:off x="2947450" y="3566814"/>
            <a:ext cx="5475182" cy="1360025"/>
          </a:xfrm>
          <a:prstGeom prst="roundRect">
            <a:avLst/>
          </a:prstGeom>
          <a:solidFill>
            <a:srgbClr val="4472C4">
              <a:alpha val="25098"/>
            </a:srgbClr>
          </a:solidFill>
          <a:ln w="19050">
            <a:solidFill>
              <a:schemeClr val="accent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31BA6E6-BECD-4F38-A314-850AD21ACEF5}"/>
              </a:ext>
            </a:extLst>
          </p:cNvPr>
          <p:cNvSpPr/>
          <p:nvPr/>
        </p:nvSpPr>
        <p:spPr>
          <a:xfrm>
            <a:off x="7892250" y="3175776"/>
            <a:ext cx="461638" cy="370853"/>
          </a:xfrm>
          <a:prstGeom prst="ellipse">
            <a:avLst/>
          </a:prstGeom>
          <a:solidFill>
            <a:srgbClr val="FF0000">
              <a:alpha val="25098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0200B-FA66-FB9F-D608-B8718C68C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80000">
            <a:off x="7810318" y="2021471"/>
            <a:ext cx="352425" cy="1143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6063E4-90BC-4AE0-9942-C126E791EF7C}"/>
              </a:ext>
            </a:extLst>
          </p:cNvPr>
          <p:cNvSpPr/>
          <p:nvPr/>
        </p:nvSpPr>
        <p:spPr>
          <a:xfrm>
            <a:off x="7226423" y="1275321"/>
            <a:ext cx="1196209" cy="1690564"/>
          </a:xfrm>
          <a:prstGeom prst="roundRect">
            <a:avLst/>
          </a:prstGeom>
          <a:solidFill>
            <a:srgbClr val="70AD47">
              <a:alpha val="25098"/>
            </a:srgbClr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FA4FD-EA03-F087-79FB-FF2390A283E0}"/>
              </a:ext>
            </a:extLst>
          </p:cNvPr>
          <p:cNvSpPr txBox="1"/>
          <p:nvPr/>
        </p:nvSpPr>
        <p:spPr>
          <a:xfrm flipH="1">
            <a:off x="9037981" y="2203740"/>
            <a:ext cx="1167116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B050"/>
                </a:solidFill>
                <a:ea typeface="Calibri"/>
                <a:cs typeface="Calibri"/>
              </a:rPr>
              <a:t>No left turn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FED15F-691E-16E4-FE02-A77427E19918}"/>
              </a:ext>
            </a:extLst>
          </p:cNvPr>
          <p:cNvCxnSpPr>
            <a:cxnSpLocks/>
          </p:cNvCxnSpPr>
          <p:nvPr/>
        </p:nvCxnSpPr>
        <p:spPr>
          <a:xfrm flipH="1" flipV="1">
            <a:off x="8054013" y="2292295"/>
            <a:ext cx="974322" cy="7844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57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20" grpId="0" animBg="1"/>
      <p:bldP spid="4" grpId="0" animBg="1"/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32754" y="384416"/>
            <a:ext cx="5107421" cy="719500"/>
          </a:xfrm>
        </p:spPr>
        <p:txBody>
          <a:bodyPr lIns="91440" tIns="45720" rIns="91440" bIns="45720" anchor="t">
            <a:normAutofit fontScale="90000"/>
          </a:bodyPr>
          <a:lstStyle/>
          <a:p>
            <a:pPr algn="r"/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Average Travel Delay</a:t>
            </a:r>
            <a:endParaRPr lang="en-US">
              <a:solidFill>
                <a:schemeClr val="accent1">
                  <a:lumMod val="75000"/>
                </a:schemeClr>
              </a:solidFill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7825" y="1358283"/>
            <a:ext cx="8996073" cy="5117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9533" y="5381776"/>
            <a:ext cx="1376438" cy="137643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449475" y="1609724"/>
            <a:ext cx="875442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7E6AF-6CFB-A20B-B376-0A53F4D947EF}"/>
              </a:ext>
            </a:extLst>
          </p:cNvPr>
          <p:cNvSpPr txBox="1"/>
          <p:nvPr/>
        </p:nvSpPr>
        <p:spPr>
          <a:xfrm>
            <a:off x="6440713" y="4762500"/>
            <a:ext cx="559707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cs typeface="Calibri"/>
              </a:rPr>
              <a:t>*Proposed alternative assumes pushbutton is pressed 0 to 75% of cycles. Travel delay increases with pushbutton use. </a:t>
            </a:r>
            <a:r>
              <a:rPr lang="en-US" sz="1600" b="1" i="1">
                <a:cs typeface="Calibri"/>
              </a:rPr>
              <a:t>Actual delay will be somewhere in between these values.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A5028AC-9785-04D5-C9B8-33EB4D52D9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81360"/>
              </p:ext>
            </p:extLst>
          </p:nvPr>
        </p:nvGraphicFramePr>
        <p:xfrm>
          <a:off x="997857" y="253999"/>
          <a:ext cx="5420507" cy="622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2">
                  <a:extLst>
                    <a:ext uri="{9D8B030D-6E8A-4147-A177-3AD203B41FA5}">
                      <a16:colId xmlns:a16="http://schemas.microsoft.com/office/drawing/2014/main" val="4176347541"/>
                    </a:ext>
                  </a:extLst>
                </a:gridCol>
                <a:gridCol w="1477536">
                  <a:extLst>
                    <a:ext uri="{9D8B030D-6E8A-4147-A177-3AD203B41FA5}">
                      <a16:colId xmlns:a16="http://schemas.microsoft.com/office/drawing/2014/main" val="2326037103"/>
                    </a:ext>
                  </a:extLst>
                </a:gridCol>
                <a:gridCol w="1012902">
                  <a:extLst>
                    <a:ext uri="{9D8B030D-6E8A-4147-A177-3AD203B41FA5}">
                      <a16:colId xmlns:a16="http://schemas.microsoft.com/office/drawing/2014/main" val="2970265663"/>
                    </a:ext>
                  </a:extLst>
                </a:gridCol>
                <a:gridCol w="1088570">
                  <a:extLst>
                    <a:ext uri="{9D8B030D-6E8A-4147-A177-3AD203B41FA5}">
                      <a16:colId xmlns:a16="http://schemas.microsoft.com/office/drawing/2014/main" val="1115739856"/>
                    </a:ext>
                  </a:extLst>
                </a:gridCol>
                <a:gridCol w="1188357">
                  <a:extLst>
                    <a:ext uri="{9D8B030D-6E8A-4147-A177-3AD203B41FA5}">
                      <a16:colId xmlns:a16="http://schemas.microsoft.com/office/drawing/2014/main" val="1573843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1" i="0" u="none" strike="noStrike" noProof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Direction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No-Build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Proposed*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Difference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3569745"/>
                  </a:ext>
                </a:extLst>
              </a:tr>
              <a:tr h="365760">
                <a:tc rowSpan="8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AM Peak Hour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 Left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-1.0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66229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 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0.25 to 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838486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0.2 to 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027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Westbound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 to 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-1.0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9900624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Northbound Left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0.4 to 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-1.0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+0.6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27512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Northbound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-1.0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99525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Southbound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1.5 to 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+0.5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+2.3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30046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Intersection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0.8 to 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+0.5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696390"/>
                  </a:ext>
                </a:extLst>
              </a:tr>
              <a:tr h="365760">
                <a:tc rowSpan="8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PM Peak Hour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 Left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-0.3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531787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 Right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 to 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-1.0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056061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-1.0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endParaRPr lang="en-US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874232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Westbound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744132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Northbound Left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0.25 to 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446427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Northbound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0.25 to 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619224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Southbound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1.25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+0.25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99593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Intersection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52826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54514D1-D5FB-D515-45C0-482C8CB2AA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755906"/>
              </p:ext>
            </p:extLst>
          </p:nvPr>
        </p:nvGraphicFramePr>
        <p:xfrm>
          <a:off x="6535190" y="1384610"/>
          <a:ext cx="5408332" cy="3337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022">
                  <a:extLst>
                    <a:ext uri="{9D8B030D-6E8A-4147-A177-3AD203B41FA5}">
                      <a16:colId xmlns:a16="http://schemas.microsoft.com/office/drawing/2014/main" val="2036218058"/>
                    </a:ext>
                  </a:extLst>
                </a:gridCol>
                <a:gridCol w="1468239">
                  <a:extLst>
                    <a:ext uri="{9D8B030D-6E8A-4147-A177-3AD203B41FA5}">
                      <a16:colId xmlns:a16="http://schemas.microsoft.com/office/drawing/2014/main" val="3219368695"/>
                    </a:ext>
                  </a:extLst>
                </a:gridCol>
                <a:gridCol w="1050073">
                  <a:extLst>
                    <a:ext uri="{9D8B030D-6E8A-4147-A177-3AD203B41FA5}">
                      <a16:colId xmlns:a16="http://schemas.microsoft.com/office/drawing/2014/main" val="2711856985"/>
                    </a:ext>
                  </a:extLst>
                </a:gridCol>
                <a:gridCol w="1088570">
                  <a:extLst>
                    <a:ext uri="{9D8B030D-6E8A-4147-A177-3AD203B41FA5}">
                      <a16:colId xmlns:a16="http://schemas.microsoft.com/office/drawing/2014/main" val="363687737"/>
                    </a:ext>
                  </a:extLst>
                </a:gridCol>
                <a:gridCol w="1197428">
                  <a:extLst>
                    <a:ext uri="{9D8B030D-6E8A-4147-A177-3AD203B41FA5}">
                      <a16:colId xmlns:a16="http://schemas.microsoft.com/office/drawing/2014/main" val="5670799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Direction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No-Build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Proposed*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FFFFFF"/>
                          </a:solidFill>
                          <a:latin typeface="Calibri"/>
                        </a:rPr>
                        <a:t>Difference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013133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/>
                        <a:t>MD Peak Hour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 Left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0.6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-0.15</a:t>
                      </a:r>
                      <a:endParaRPr lang="en-US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7343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 Right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0.4 to 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-0.35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29004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Eastbound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0.4 to 0.5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-0.35 </a:t>
                      </a:r>
                      <a:r>
                        <a:rPr lang="en-US" sz="1400" b="0" i="0" u="none" strike="noStrike" noProof="0">
                          <a:solidFill>
                            <a:schemeClr val="tx1"/>
                          </a:solidFill>
                          <a:latin typeface="Calibri"/>
                        </a:rPr>
                        <a:t>to</a:t>
                      </a:r>
                      <a:r>
                        <a:rPr lang="en-US" sz="1400" b="1" i="0" u="none" strike="noStrike" noProof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 -0.25</a:t>
                      </a:r>
                      <a:endParaRPr lang="en-US" sz="14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7876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Westbound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 to 0.8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-0.3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 i="0" u="none" strike="noStrike" noProof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/>
                        </a:rPr>
                        <a:t>+0.0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428868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Northbound Left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0.2 to 0.2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-0.3</a:t>
                      </a:r>
                      <a:endParaRPr lang="en-US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8633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Northbound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0.25 to 0.5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262248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Southbound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0.3 to 1.0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-0.45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</a:t>
                      </a:r>
                      <a:r>
                        <a:rPr lang="en-US" sz="1400" b="1"/>
                        <a:t> </a:t>
                      </a:r>
                      <a:r>
                        <a:rPr lang="en-US" sz="1400" b="1">
                          <a:solidFill>
                            <a:srgbClr val="C00000"/>
                          </a:solidFill>
                        </a:rPr>
                        <a:t>+0.25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094760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Intersection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0.75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/>
                        <a:t>0.3 to 0.75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-0.45</a:t>
                      </a:r>
                      <a:r>
                        <a:rPr lang="en-US" sz="1400" b="1"/>
                        <a:t> </a:t>
                      </a:r>
                      <a:r>
                        <a:rPr lang="en-US" sz="1400" b="0"/>
                        <a:t>to </a:t>
                      </a:r>
                      <a:r>
                        <a:rPr lang="en-US" sz="14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+0.0</a:t>
                      </a:r>
                      <a:endParaRPr lang="en-US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498107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306B1F2-FBF7-1F4B-5257-FCE80C4C6440}"/>
              </a:ext>
            </a:extLst>
          </p:cNvPr>
          <p:cNvSpPr txBox="1"/>
          <p:nvPr/>
        </p:nvSpPr>
        <p:spPr>
          <a:xfrm>
            <a:off x="7855856" y="961571"/>
            <a:ext cx="29572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cs typeface="Calibri"/>
              </a:rPr>
              <a:t>(Delay shown in minutes)</a:t>
            </a:r>
            <a:endParaRPr lang="en-US" b="1" i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EE0C1E-137C-F0E8-C8E4-16B3608F36BD}"/>
              </a:ext>
            </a:extLst>
          </p:cNvPr>
          <p:cNvSpPr/>
          <p:nvPr/>
        </p:nvSpPr>
        <p:spPr>
          <a:xfrm>
            <a:off x="5324592" y="197553"/>
            <a:ext cx="1006592" cy="633118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A66E7D-8E9A-CD3B-73C9-452A07117D6A}"/>
              </a:ext>
            </a:extLst>
          </p:cNvPr>
          <p:cNvSpPr/>
          <p:nvPr/>
        </p:nvSpPr>
        <p:spPr>
          <a:xfrm>
            <a:off x="10820014" y="1297471"/>
            <a:ext cx="1022734" cy="350030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8997525" cy="1354499"/>
          </a:xfrm>
        </p:spPr>
        <p:txBody>
          <a:bodyPr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Summary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7825" y="1446245"/>
            <a:ext cx="8996073" cy="50297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1">
                <a:latin typeface="Segoe UI"/>
                <a:cs typeface="Segoe UI"/>
              </a:rPr>
              <a:t>Upgrade</a:t>
            </a:r>
            <a:r>
              <a:rPr lang="en-US" i="1">
                <a:latin typeface="Segoe UI"/>
                <a:cs typeface="Segoe UI"/>
              </a:rPr>
              <a:t> </a:t>
            </a:r>
            <a:r>
              <a:rPr lang="en-US">
                <a:latin typeface="Segoe UI"/>
                <a:cs typeface="Segoe UI"/>
              </a:rPr>
              <a:t>traffic signal infrastructure </a:t>
            </a:r>
            <a:endParaRPr lang="en-US">
              <a:latin typeface="segoe ui"/>
              <a:cs typeface="Calibri"/>
            </a:endParaRPr>
          </a:p>
          <a:p>
            <a:endParaRPr lang="en-US" sz="3100">
              <a:latin typeface="Segoe UI"/>
              <a:cs typeface="Segoe UI"/>
            </a:endParaRPr>
          </a:p>
          <a:p>
            <a:r>
              <a:rPr lang="en-US">
                <a:latin typeface="segoe ui"/>
                <a:cs typeface="Calibri"/>
              </a:rPr>
              <a:t>Improve </a:t>
            </a:r>
            <a:r>
              <a:rPr lang="en-US" b="1" i="1">
                <a:latin typeface="segoe ui"/>
                <a:cs typeface="Calibri"/>
              </a:rPr>
              <a:t>safety</a:t>
            </a:r>
            <a:r>
              <a:rPr lang="en-US">
                <a:latin typeface="segoe ui"/>
                <a:cs typeface="Calibri"/>
              </a:rPr>
              <a:t> and </a:t>
            </a:r>
            <a:r>
              <a:rPr lang="en-US" b="1" i="1">
                <a:latin typeface="segoe ui"/>
                <a:cs typeface="Calibri"/>
              </a:rPr>
              <a:t>traffic flow</a:t>
            </a:r>
            <a:r>
              <a:rPr lang="en-US">
                <a:latin typeface="segoe ui"/>
                <a:cs typeface="Calibri"/>
              </a:rPr>
              <a:t> at the intersection</a:t>
            </a:r>
            <a:endParaRPr lang="en-US"/>
          </a:p>
          <a:p>
            <a:pPr lvl="1"/>
            <a:r>
              <a:rPr lang="en-US">
                <a:latin typeface="segoe ui"/>
                <a:cs typeface="Calibri"/>
              </a:rPr>
              <a:t>Revised intersection layout</a:t>
            </a:r>
          </a:p>
          <a:p>
            <a:pPr lvl="1"/>
            <a:r>
              <a:rPr lang="en-US" err="1">
                <a:latin typeface="segoe ui"/>
                <a:cs typeface="Calibri"/>
              </a:rPr>
              <a:t>Bumpouts</a:t>
            </a:r>
            <a:endParaRPr lang="en-US">
              <a:latin typeface="segoe ui"/>
              <a:cs typeface="Calibri"/>
            </a:endParaRPr>
          </a:p>
          <a:p>
            <a:pPr lvl="1"/>
            <a:r>
              <a:rPr lang="en-US">
                <a:latin typeface="segoe ui"/>
                <a:cs typeface="Calibri"/>
              </a:rPr>
              <a:t>Detection</a:t>
            </a:r>
          </a:p>
          <a:p>
            <a:pPr lvl="1"/>
            <a:endParaRPr lang="en-US">
              <a:latin typeface="segoe ui"/>
              <a:cs typeface="Calibri"/>
            </a:endParaRPr>
          </a:p>
          <a:p>
            <a:endParaRPr lang="en-US">
              <a:latin typeface="segoe ui"/>
              <a:cs typeface="Calibri"/>
            </a:endParaRPr>
          </a:p>
          <a:p>
            <a:pPr lvl="1"/>
            <a:endParaRPr lang="en-US">
              <a:latin typeface="segoe u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449475" y="1609724"/>
            <a:ext cx="875442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936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825" y="2288613"/>
            <a:ext cx="8996073" cy="41873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CAFAF-60EC-C298-2A83-4F6E1919B214}"/>
              </a:ext>
            </a:extLst>
          </p:cNvPr>
          <p:cNvSpPr txBox="1"/>
          <p:nvPr/>
        </p:nvSpPr>
        <p:spPr>
          <a:xfrm>
            <a:off x="1358900" y="1538817"/>
            <a:ext cx="8712200" cy="618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D5862F5A-A71F-5F86-2841-E7FD46BB48A0}"/>
              </a:ext>
            </a:extLst>
          </p:cNvPr>
          <p:cNvSpPr txBox="1"/>
          <p:nvPr/>
        </p:nvSpPr>
        <p:spPr>
          <a:xfrm>
            <a:off x="1215156" y="1337268"/>
            <a:ext cx="10767688" cy="40318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Segoe UI"/>
              </a:rPr>
              <a:t>Follow this project:</a:t>
            </a:r>
            <a:endParaRPr lang="en-US" sz="3200">
              <a:solidFill>
                <a:schemeClr val="accent1">
                  <a:lumMod val="75000"/>
                </a:schemeClr>
              </a:solidFill>
              <a:cs typeface="Calibri" panose="020F0502020204030204"/>
            </a:endParaRPr>
          </a:p>
          <a:p>
            <a:pPr algn="ctr"/>
            <a:endParaRPr lang="en-US" sz="2800" b="1">
              <a:solidFill>
                <a:schemeClr val="accent1">
                  <a:lumMod val="75000"/>
                </a:schemeClr>
              </a:solidFill>
              <a:latin typeface="Segoe UI"/>
              <a:ea typeface="+mn-lt"/>
              <a:cs typeface="Segoe UI"/>
            </a:endParaRPr>
          </a:p>
          <a:p>
            <a:pPr algn="ctr"/>
            <a:r>
              <a:rPr lang="en-US" sz="2800">
                <a:ea typeface="+mn-lt"/>
                <a:cs typeface="+mn-lt"/>
                <a:hlinkClick r:id="rId3"/>
              </a:rPr>
              <a:t>Forbes Ave and Braddock Ave Traffic Signal Replacement | Traffic Signal Projects | Engage Pittsburgh (pittsburghpa.gov)</a:t>
            </a:r>
            <a:endParaRPr lang="en-US"/>
          </a:p>
          <a:p>
            <a:pPr algn="ctr"/>
            <a:endParaRPr lang="en-US" sz="2800">
              <a:ea typeface="+mn-lt"/>
              <a:cs typeface="+mn-lt"/>
            </a:endParaRPr>
          </a:p>
          <a:p>
            <a:pPr algn="ctr"/>
            <a:r>
              <a:rPr lang="en-US" sz="2800">
                <a:ea typeface="+mn-lt"/>
                <a:cs typeface="+mn-lt"/>
              </a:rPr>
              <a:t>tinyurl.com/49wdcvh7</a:t>
            </a:r>
            <a:endParaRPr lang="en-US">
              <a:cs typeface="Calibri"/>
            </a:endParaRPr>
          </a:p>
          <a:p>
            <a:pPr algn="ctr"/>
            <a:endParaRPr lang="en-US" sz="2800" b="1">
              <a:solidFill>
                <a:srgbClr val="002060"/>
              </a:solidFill>
              <a:latin typeface="Segoe UI"/>
              <a:cs typeface="Calibri" panose="020F0502020204030204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Segoe UI"/>
                <a:cs typeface="Calibri" panose="020F0502020204030204"/>
              </a:rPr>
              <a:t>Reach out to us:</a:t>
            </a:r>
            <a:endParaRPr lang="en-US"/>
          </a:p>
          <a:p>
            <a:pPr algn="ctr"/>
            <a:r>
              <a:rPr lang="en-US" sz="2800">
                <a:latin typeface="Segoe UI"/>
                <a:cs typeface="Calibri" panose="020F0502020204030204"/>
              </a:rPr>
              <a:t>Neighbor@pittsburghpa.gov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024455-4064-464C-B7D1-41F9D1BDF618}"/>
              </a:ext>
            </a:extLst>
          </p:cNvPr>
          <p:cNvSpPr/>
          <p:nvPr/>
        </p:nvSpPr>
        <p:spPr>
          <a:xfrm>
            <a:off x="2026" y="-15533"/>
            <a:ext cx="244480" cy="6873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B67951-4885-4ABE-AA3D-10C2225A2B32}"/>
              </a:ext>
            </a:extLst>
          </p:cNvPr>
          <p:cNvSpPr/>
          <p:nvPr/>
        </p:nvSpPr>
        <p:spPr>
          <a:xfrm>
            <a:off x="686725" y="-4490"/>
            <a:ext cx="250113" cy="686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9D53D1-672E-4228-8348-F17E8C49BB37}"/>
              </a:ext>
            </a:extLst>
          </p:cNvPr>
          <p:cNvSpPr/>
          <p:nvPr/>
        </p:nvSpPr>
        <p:spPr>
          <a:xfrm>
            <a:off x="346200" y="-4487"/>
            <a:ext cx="244700" cy="6862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8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659" y="2554000"/>
            <a:ext cx="10458025" cy="1354499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Question &amp; Answer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825" y="2288613"/>
            <a:ext cx="8996073" cy="41873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CAFAF-60EC-C298-2A83-4F6E1919B214}"/>
              </a:ext>
            </a:extLst>
          </p:cNvPr>
          <p:cNvSpPr txBox="1"/>
          <p:nvPr/>
        </p:nvSpPr>
        <p:spPr>
          <a:xfrm>
            <a:off x="1358900" y="1538817"/>
            <a:ext cx="8712200" cy="618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17DE4C-A420-467F-8039-2291E78F93CB}"/>
              </a:ext>
            </a:extLst>
          </p:cNvPr>
          <p:cNvSpPr/>
          <p:nvPr/>
        </p:nvSpPr>
        <p:spPr>
          <a:xfrm>
            <a:off x="2026" y="-15533"/>
            <a:ext cx="244480" cy="6873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B67B35-08F4-4894-8D75-136CC3EAECE3}"/>
              </a:ext>
            </a:extLst>
          </p:cNvPr>
          <p:cNvSpPr/>
          <p:nvPr/>
        </p:nvSpPr>
        <p:spPr>
          <a:xfrm>
            <a:off x="686725" y="-4490"/>
            <a:ext cx="250113" cy="686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43208F-EF8F-4B3E-ADBA-53D6B008DEA4}"/>
              </a:ext>
            </a:extLst>
          </p:cNvPr>
          <p:cNvSpPr/>
          <p:nvPr/>
        </p:nvSpPr>
        <p:spPr>
          <a:xfrm>
            <a:off x="346200" y="-4487"/>
            <a:ext cx="244700" cy="6862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8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8997525" cy="1354499"/>
          </a:xfrm>
        </p:spPr>
        <p:txBody>
          <a:bodyPr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Agenda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7825" y="2288613"/>
            <a:ext cx="8996073" cy="41873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3CAAD6F-7DD1-CE18-D73F-37A956A8D523}"/>
              </a:ext>
            </a:extLst>
          </p:cNvPr>
          <p:cNvSpPr>
            <a:spLocks noGrp="1"/>
          </p:cNvSpPr>
          <p:nvPr/>
        </p:nvSpPr>
        <p:spPr>
          <a:xfrm>
            <a:off x="1449475" y="1609724"/>
            <a:ext cx="861584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>
                <a:ea typeface="+mn-lt"/>
                <a:cs typeface="+mn-lt"/>
              </a:rPr>
              <a:t>Introductions</a:t>
            </a:r>
            <a:endParaRPr lang="en-US"/>
          </a:p>
          <a:p>
            <a:pPr marL="514350" indent="-514350">
              <a:buAutoNum type="arabicPeriod"/>
            </a:pPr>
            <a:r>
              <a:rPr lang="en-US">
                <a:cs typeface="Calibri" panose="020F0502020204030204"/>
              </a:rPr>
              <a:t>Meeting Overview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ea typeface="+mn-lt"/>
                <a:cs typeface="+mn-lt"/>
              </a:rPr>
              <a:t>Project Purpose 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ea typeface="+mn-lt"/>
                <a:cs typeface="+mn-lt"/>
              </a:rPr>
              <a:t>Background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ea typeface="+mn-lt"/>
                <a:cs typeface="+mn-lt"/>
              </a:rPr>
              <a:t>Recommended Alternative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ea typeface="+mn-lt"/>
                <a:cs typeface="+mn-lt"/>
              </a:rPr>
              <a:t>Cost &amp; Timeline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ea typeface="+mn-lt"/>
                <a:cs typeface="+mn-lt"/>
              </a:rPr>
              <a:t>Summary</a:t>
            </a:r>
          </a:p>
          <a:p>
            <a:pPr marL="514350" indent="-514350">
              <a:buAutoNum type="arabicPeriod"/>
            </a:pPr>
            <a:r>
              <a:rPr lang="en-US">
                <a:cs typeface="Calibri" panose="020F0502020204030204"/>
              </a:rPr>
              <a:t>Questions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020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8997525" cy="872552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Introductions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7825" y="2288613"/>
            <a:ext cx="8996073" cy="41873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293167" y="1127776"/>
            <a:ext cx="9705293" cy="5013975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" panose="020F0502020204030204"/>
              </a:rPr>
              <a:t>Michael Maloch, PE ,PTOE</a:t>
            </a:r>
            <a:br>
              <a:rPr lang="en-US">
                <a:cs typeface="Calibri" panose="020F0502020204030204"/>
              </a:rPr>
            </a:br>
            <a:r>
              <a:rPr lang="en-US">
                <a:cs typeface="Calibri" panose="020F0502020204030204"/>
              </a:rPr>
              <a:t>Municipal Traffic Engineer, Dept of Mobility &amp; Infrastructure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Leila </a:t>
            </a:r>
            <a:r>
              <a:rPr lang="en-US" b="1" err="1">
                <a:cs typeface="Calibri" panose="020F0502020204030204"/>
              </a:rPr>
              <a:t>Bouabdellaoui</a:t>
            </a:r>
            <a:br>
              <a:rPr lang="en-US">
                <a:cs typeface="Calibri" panose="020F0502020204030204"/>
              </a:rPr>
            </a:br>
            <a:r>
              <a:rPr lang="en-US">
                <a:cs typeface="Calibri" panose="020F0502020204030204"/>
              </a:rPr>
              <a:t>Project Manager, Dept of Mobility &amp; Infrastructure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Geoff Leonard</a:t>
            </a:r>
            <a:br>
              <a:rPr lang="en-US">
                <a:cs typeface="Calibri" panose="020F0502020204030204"/>
              </a:rPr>
            </a:br>
            <a:r>
              <a:rPr lang="en-US">
                <a:cs typeface="Calibri" panose="020F0502020204030204"/>
              </a:rPr>
              <a:t>Planner, Dept of Mobility &amp; Infrastructure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Jan Raether</a:t>
            </a:r>
            <a:br>
              <a:rPr lang="en-US">
                <a:cs typeface="Calibri" panose="020F0502020204030204"/>
              </a:rPr>
            </a:br>
            <a:r>
              <a:rPr lang="en-US">
                <a:cs typeface="Calibri" panose="020F0502020204030204"/>
              </a:rPr>
              <a:t>Infrastructure Engagement Specialist, Mayor's Office of Neighborhood Services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Ashley Bryant</a:t>
            </a:r>
            <a:br>
              <a:rPr lang="en-US">
                <a:cs typeface="Calibri" panose="020F0502020204030204"/>
              </a:rPr>
            </a:br>
            <a:r>
              <a:rPr lang="en-US">
                <a:cs typeface="Calibri" panose="020F0502020204030204"/>
              </a:rPr>
              <a:t>Community Liaison, Mayor's Office of Neighborhood Services</a:t>
            </a:r>
            <a:endParaRPr lang="en-US"/>
          </a:p>
          <a:p>
            <a:pPr marL="0" indent="0">
              <a:buNone/>
            </a:pPr>
            <a:br>
              <a:rPr lang="en-US">
                <a:cs typeface="Calibri" panose="020F0502020204030204"/>
              </a:rPr>
            </a:b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6250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008" y="382588"/>
            <a:ext cx="8997950" cy="13541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Meeting Overview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89175"/>
            <a:ext cx="8996363" cy="41862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Calibri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3CAAD6F-7DD1-CE18-D73F-37A956A8D523}"/>
              </a:ext>
            </a:extLst>
          </p:cNvPr>
          <p:cNvSpPr>
            <a:spLocks noGrp="1"/>
          </p:cNvSpPr>
          <p:nvPr/>
        </p:nvSpPr>
        <p:spPr>
          <a:xfrm>
            <a:off x="1449475" y="1961138"/>
            <a:ext cx="10483719" cy="38369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5000000000000000000" pitchFamily="2" charset="2"/>
              <a:buChar char="•"/>
            </a:pPr>
            <a:r>
              <a:rPr lang="en-US" sz="2900">
                <a:ea typeface="+mn-lt"/>
                <a:cs typeface="+mn-lt"/>
              </a:rPr>
              <a:t>Create a space where all perspectives are welcomed; agree to disagree in peace.</a:t>
            </a:r>
            <a:endParaRPr lang="en-US">
              <a:ea typeface="+mn-lt"/>
              <a:cs typeface="+mn-lt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+mn-lt"/>
                <a:cs typeface="+mn-lt"/>
              </a:rPr>
              <a:t>Save questions for end of presentation</a:t>
            </a:r>
            <a:endParaRPr lang="en-US">
              <a:cs typeface="Calibri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+mn-lt"/>
                <a:cs typeface="+mn-lt"/>
              </a:rPr>
              <a:t>Livestream viewers submit questions through ZOOM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+mn-lt"/>
                <a:cs typeface="+mn-lt"/>
              </a:rPr>
              <a:t>All speaker use the microphone for the benefit of our at home viewers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+mn-lt"/>
                <a:cs typeface="+mn-lt"/>
              </a:rPr>
              <a:t>Respect each other's time and speak one at a time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>
                <a:ea typeface="+mn-lt"/>
                <a:cs typeface="+mn-lt"/>
              </a:rPr>
              <a:t>Agree to shared ownership of these norms</a:t>
            </a:r>
            <a:endParaRPr lang="en-US"/>
          </a:p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355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8997525" cy="1354499"/>
          </a:xfrm>
        </p:spPr>
        <p:txBody>
          <a:bodyPr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Project Purpose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925D3-B7B9-4AEF-9647-66B9BA88AC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07825" y="1738915"/>
            <a:ext cx="8996073" cy="4737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segoe ui"/>
                <a:cs typeface="Calibri"/>
              </a:rPr>
              <a:t>The purpose of the traffic signal improvement at Forbes Ave and Braddock Ave is to </a:t>
            </a:r>
            <a:r>
              <a:rPr lang="en-US" b="1" i="1">
                <a:latin typeface="Segoe UI"/>
                <a:cs typeface="Segoe UI"/>
              </a:rPr>
              <a:t>improve safety,</a:t>
            </a:r>
            <a:r>
              <a:rPr lang="en-US" sz="3600">
                <a:latin typeface="segoe ui"/>
                <a:cs typeface="Calibri"/>
              </a:rPr>
              <a:t> </a:t>
            </a:r>
            <a:r>
              <a:rPr lang="en-US" b="1" i="1">
                <a:latin typeface="segoe ui"/>
                <a:cs typeface="Calibri"/>
              </a:rPr>
              <a:t>update traffic signal infrastructure, and reconsider the flow of traffic </a:t>
            </a:r>
            <a:r>
              <a:rPr lang="en-US">
                <a:latin typeface="segoe ui"/>
                <a:cs typeface="Calibri"/>
              </a:rPr>
              <a:t>for people walking, crossing, driving, biking, and taking public transit through this intersection.</a:t>
            </a:r>
          </a:p>
          <a:p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449475" y="1609724"/>
            <a:ext cx="875442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1825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2AAACE-DA9C-4E65-B8F5-8F963D8CB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008" y="384175"/>
            <a:ext cx="4468077" cy="776288"/>
          </a:xfrm>
        </p:spPr>
        <p:txBody>
          <a:bodyPr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Project Location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449475" y="1550166"/>
            <a:ext cx="875442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CC2D0-14D3-4A3C-9218-9A47FB88C202}"/>
              </a:ext>
            </a:extLst>
          </p:cNvPr>
          <p:cNvSpPr txBox="1"/>
          <p:nvPr/>
        </p:nvSpPr>
        <p:spPr>
          <a:xfrm>
            <a:off x="1288142" y="1161142"/>
            <a:ext cx="3837214" cy="2031325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This project is: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At the intersection of Forbes Ave &amp; Braddock Ave.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On the border of Point Breeze and Regent Square.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On the border of council district 5 (Warwick) and 9 (Burgess).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31D606-C6E8-4006-9F31-450FE0F5FDA7}"/>
              </a:ext>
            </a:extLst>
          </p:cNvPr>
          <p:cNvSpPr/>
          <p:nvPr/>
        </p:nvSpPr>
        <p:spPr>
          <a:xfrm>
            <a:off x="2026" y="-15533"/>
            <a:ext cx="244480" cy="6873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C13EA3-E7E3-403A-B8BB-1E0F14FCB03B}"/>
              </a:ext>
            </a:extLst>
          </p:cNvPr>
          <p:cNvSpPr/>
          <p:nvPr/>
        </p:nvSpPr>
        <p:spPr>
          <a:xfrm>
            <a:off x="686725" y="-4490"/>
            <a:ext cx="250113" cy="686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39C3C8-8822-475F-9620-3AC4759D07BB}"/>
              </a:ext>
            </a:extLst>
          </p:cNvPr>
          <p:cNvSpPr/>
          <p:nvPr/>
        </p:nvSpPr>
        <p:spPr>
          <a:xfrm>
            <a:off x="346200" y="-4487"/>
            <a:ext cx="244700" cy="6862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Bent Line 9">
            <a:extLst>
              <a:ext uri="{FF2B5EF4-FFF2-40B4-BE49-F238E27FC236}">
                <a16:creationId xmlns:a16="http://schemas.microsoft.com/office/drawing/2014/main" id="{B6A0865A-7EF2-44F6-B8EE-9A0676F639DF}"/>
              </a:ext>
            </a:extLst>
          </p:cNvPr>
          <p:cNvSpPr/>
          <p:nvPr/>
        </p:nvSpPr>
        <p:spPr>
          <a:xfrm>
            <a:off x="9492037" y="3049592"/>
            <a:ext cx="1613054" cy="333668"/>
          </a:xfrm>
          <a:prstGeom prst="borderCallout2">
            <a:avLst>
              <a:gd name="adj1" fmla="val 45593"/>
              <a:gd name="adj2" fmla="val -234"/>
              <a:gd name="adj3" fmla="val 46282"/>
              <a:gd name="adj4" fmla="val -10716"/>
              <a:gd name="adj5" fmla="val 254257"/>
              <a:gd name="adj6" fmla="val -4971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</a:rPr>
              <a:t>Business District</a:t>
            </a:r>
          </a:p>
        </p:txBody>
      </p:sp>
      <p:sp>
        <p:nvSpPr>
          <p:cNvPr id="11" name="Callout: Bent Line 10">
            <a:extLst>
              <a:ext uri="{FF2B5EF4-FFF2-40B4-BE49-F238E27FC236}">
                <a16:creationId xmlns:a16="http://schemas.microsoft.com/office/drawing/2014/main" id="{DEE47485-2434-4F3B-B56C-F3617E8F4247}"/>
              </a:ext>
            </a:extLst>
          </p:cNvPr>
          <p:cNvSpPr/>
          <p:nvPr/>
        </p:nvSpPr>
        <p:spPr>
          <a:xfrm>
            <a:off x="6871795" y="6117257"/>
            <a:ext cx="988351" cy="333668"/>
          </a:xfrm>
          <a:prstGeom prst="borderCallout2">
            <a:avLst>
              <a:gd name="adj1" fmla="val 45593"/>
              <a:gd name="adj2" fmla="val -234"/>
              <a:gd name="adj3" fmla="val 45568"/>
              <a:gd name="adj4" fmla="val -11045"/>
              <a:gd name="adj5" fmla="val -27832"/>
              <a:gd name="adj6" fmla="val -3622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</a:rPr>
              <a:t>Frick Park</a:t>
            </a:r>
          </a:p>
        </p:txBody>
      </p:sp>
      <p:sp>
        <p:nvSpPr>
          <p:cNvPr id="12" name="Callout: Bent Line 11">
            <a:extLst>
              <a:ext uri="{FF2B5EF4-FFF2-40B4-BE49-F238E27FC236}">
                <a16:creationId xmlns:a16="http://schemas.microsoft.com/office/drawing/2014/main" id="{F7DB1A16-EA67-43F9-BBF1-60B796A6CEA5}"/>
              </a:ext>
            </a:extLst>
          </p:cNvPr>
          <p:cNvSpPr/>
          <p:nvPr/>
        </p:nvSpPr>
        <p:spPr>
          <a:xfrm>
            <a:off x="5923464" y="2378845"/>
            <a:ext cx="789192" cy="333668"/>
          </a:xfrm>
          <a:prstGeom prst="borderCallout2">
            <a:avLst>
              <a:gd name="adj1" fmla="val 48361"/>
              <a:gd name="adj2" fmla="val 99760"/>
              <a:gd name="adj3" fmla="val 49137"/>
              <a:gd name="adj4" fmla="val 112968"/>
              <a:gd name="adj5" fmla="val 149933"/>
              <a:gd name="adj6" fmla="val 14325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>
                <a:solidFill>
                  <a:schemeClr val="tx1"/>
                </a:solidFill>
              </a:rPr>
              <a:t>Church</a:t>
            </a:r>
          </a:p>
        </p:txBody>
      </p:sp>
    </p:spTree>
    <p:extLst>
      <p:ext uri="{BB962C8B-B14F-4D97-AF65-F5344CB8AC3E}">
        <p14:creationId xmlns:p14="http://schemas.microsoft.com/office/powerpoint/2010/main" val="2470140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7B0B6-622B-690F-24D7-4FAE68D8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4" y="-453"/>
            <a:ext cx="12195628" cy="6858907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008" y="384175"/>
            <a:ext cx="4047163" cy="823347"/>
          </a:xfrm>
        </p:spPr>
        <p:txBody>
          <a:bodyPr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Bike Facilities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llout: Bent Line 15">
            <a:extLst>
              <a:ext uri="{FF2B5EF4-FFF2-40B4-BE49-F238E27FC236}">
                <a16:creationId xmlns:a16="http://schemas.microsoft.com/office/drawing/2014/main" id="{9E18BEF6-83F3-42A0-BBCB-AA775B3C4F2D}"/>
              </a:ext>
            </a:extLst>
          </p:cNvPr>
          <p:cNvSpPr/>
          <p:nvPr/>
        </p:nvSpPr>
        <p:spPr>
          <a:xfrm>
            <a:off x="6447292" y="4411611"/>
            <a:ext cx="1565125" cy="562435"/>
          </a:xfrm>
          <a:prstGeom prst="borderCallout2">
            <a:avLst>
              <a:gd name="adj1" fmla="val 45593"/>
              <a:gd name="adj2" fmla="val -234"/>
              <a:gd name="adj3" fmla="val 46282"/>
              <a:gd name="adj4" fmla="val -16667"/>
              <a:gd name="adj5" fmla="val -56004"/>
              <a:gd name="adj6" fmla="val -3626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</a:rPr>
              <a:t>Protected Bike Lanes</a:t>
            </a:r>
          </a:p>
        </p:txBody>
      </p:sp>
      <p:sp>
        <p:nvSpPr>
          <p:cNvPr id="17" name="Callout: Bent Line 16">
            <a:extLst>
              <a:ext uri="{FF2B5EF4-FFF2-40B4-BE49-F238E27FC236}">
                <a16:creationId xmlns:a16="http://schemas.microsoft.com/office/drawing/2014/main" id="{018C0287-99CB-439D-84C8-853485038289}"/>
              </a:ext>
            </a:extLst>
          </p:cNvPr>
          <p:cNvSpPr/>
          <p:nvPr/>
        </p:nvSpPr>
        <p:spPr>
          <a:xfrm>
            <a:off x="8263184" y="2306319"/>
            <a:ext cx="1086044" cy="353793"/>
          </a:xfrm>
          <a:prstGeom prst="borderCallout2">
            <a:avLst>
              <a:gd name="adj1" fmla="val 53985"/>
              <a:gd name="adj2" fmla="val -1042"/>
              <a:gd name="adj3" fmla="val 53083"/>
              <a:gd name="adj4" fmla="val -16667"/>
              <a:gd name="adj5" fmla="val 120184"/>
              <a:gd name="adj6" fmla="val -42874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tx1"/>
                </a:solidFill>
              </a:rPr>
              <a:t>Bike Lanes</a:t>
            </a:r>
          </a:p>
        </p:txBody>
      </p:sp>
      <p:sp>
        <p:nvSpPr>
          <p:cNvPr id="18" name="Callout: Bent Line 17">
            <a:extLst>
              <a:ext uri="{FF2B5EF4-FFF2-40B4-BE49-F238E27FC236}">
                <a16:creationId xmlns:a16="http://schemas.microsoft.com/office/drawing/2014/main" id="{4A41939A-B6DD-E51D-561B-A60B6F02B172}"/>
              </a:ext>
            </a:extLst>
          </p:cNvPr>
          <p:cNvSpPr/>
          <p:nvPr/>
        </p:nvSpPr>
        <p:spPr>
          <a:xfrm>
            <a:off x="8806206" y="4620253"/>
            <a:ext cx="1076442" cy="353793"/>
          </a:xfrm>
          <a:prstGeom prst="borderCallout2">
            <a:avLst>
              <a:gd name="adj1" fmla="val 45647"/>
              <a:gd name="adj2" fmla="val -988"/>
              <a:gd name="adj3" fmla="val 46282"/>
              <a:gd name="adj4" fmla="val -16667"/>
              <a:gd name="adj5" fmla="val -119742"/>
              <a:gd name="adj6" fmla="val -5213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>
                <a:solidFill>
                  <a:schemeClr val="tx1"/>
                </a:solidFill>
              </a:rPr>
              <a:t>Bike Racks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3CE00A-C3FD-4AB4-9ACC-EFE46711E8C9}"/>
              </a:ext>
            </a:extLst>
          </p:cNvPr>
          <p:cNvSpPr/>
          <p:nvPr/>
        </p:nvSpPr>
        <p:spPr>
          <a:xfrm>
            <a:off x="2026" y="-15533"/>
            <a:ext cx="244480" cy="68735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520DC1-1030-4A5C-8D68-81BB7FD216E1}"/>
              </a:ext>
            </a:extLst>
          </p:cNvPr>
          <p:cNvSpPr/>
          <p:nvPr/>
        </p:nvSpPr>
        <p:spPr>
          <a:xfrm>
            <a:off x="686725" y="-4490"/>
            <a:ext cx="250113" cy="68626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3A880B-A0AB-4433-9116-E642D0B2A855}"/>
              </a:ext>
            </a:extLst>
          </p:cNvPr>
          <p:cNvSpPr/>
          <p:nvPr/>
        </p:nvSpPr>
        <p:spPr>
          <a:xfrm>
            <a:off x="346200" y="-4487"/>
            <a:ext cx="244700" cy="68626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28FB14-FABE-431C-ACEE-E38C247E1452}"/>
              </a:ext>
            </a:extLst>
          </p:cNvPr>
          <p:cNvSpPr txBox="1"/>
          <p:nvPr/>
        </p:nvSpPr>
        <p:spPr>
          <a:xfrm>
            <a:off x="1288142" y="1161142"/>
            <a:ext cx="3837214" cy="2677656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0650" lvl="1" indent="0">
              <a:buNone/>
            </a:pPr>
            <a:r>
              <a:rPr lang="en-US" sz="2400">
                <a:latin typeface="segoe ui"/>
                <a:cs typeface="Calibri"/>
              </a:rPr>
              <a:t>Forbes Ave protected bike lane.</a:t>
            </a:r>
          </a:p>
          <a:p>
            <a:pPr marL="120650" lvl="1" indent="0">
              <a:buNone/>
            </a:pPr>
            <a:endParaRPr lang="en-US" sz="2400">
              <a:latin typeface="segoe ui"/>
              <a:cs typeface="Calibri"/>
            </a:endParaRPr>
          </a:p>
          <a:p>
            <a:pPr marL="120650" lvl="1" indent="0">
              <a:buNone/>
            </a:pPr>
            <a:r>
              <a:rPr lang="en-US" sz="2400">
                <a:latin typeface="segoe ui"/>
                <a:cs typeface="Calibri"/>
              </a:rPr>
              <a:t>Southbound bike lane on Braddock Ave until Forbes Ave.</a:t>
            </a:r>
          </a:p>
          <a:p>
            <a:pPr marL="120650" lvl="1" indent="0">
              <a:buNone/>
            </a:pPr>
            <a:endParaRPr lang="en-US" sz="2400">
              <a:latin typeface="segoe u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50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281B27-B749-45AC-A867-5EF75C34B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504A7F-B85F-4941-BFE4-DD71813B33EA}"/>
              </a:ext>
            </a:extLst>
          </p:cNvPr>
          <p:cNvSpPr/>
          <p:nvPr/>
        </p:nvSpPr>
        <p:spPr>
          <a:xfrm>
            <a:off x="2026" y="-4900"/>
            <a:ext cx="244480" cy="6868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FA6440-C0A3-4972-8FD7-733294BBCB0C}"/>
              </a:ext>
            </a:extLst>
          </p:cNvPr>
          <p:cNvSpPr/>
          <p:nvPr/>
        </p:nvSpPr>
        <p:spPr>
          <a:xfrm>
            <a:off x="686725" y="-4490"/>
            <a:ext cx="250113" cy="68572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5B84D1-CB47-4D74-B63F-FB83538B596A}"/>
              </a:ext>
            </a:extLst>
          </p:cNvPr>
          <p:cNvSpPr/>
          <p:nvPr/>
        </p:nvSpPr>
        <p:spPr>
          <a:xfrm>
            <a:off x="346200" y="-4487"/>
            <a:ext cx="244700" cy="68572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008" y="384048"/>
            <a:ext cx="8997950" cy="68421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Crash History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1874E-BA88-4DD6-95DC-A7276557C33D}"/>
              </a:ext>
            </a:extLst>
          </p:cNvPr>
          <p:cNvSpPr txBox="1"/>
          <p:nvPr/>
        </p:nvSpPr>
        <p:spPr>
          <a:xfrm>
            <a:off x="1207008" y="1154659"/>
            <a:ext cx="4002667" cy="4001095"/>
          </a:xfrm>
          <a:prstGeom prst="rect">
            <a:avLst/>
          </a:prstGeom>
          <a:solidFill>
            <a:schemeClr val="bg1">
              <a:alpha val="75000"/>
            </a:schemeClr>
          </a:solidFill>
          <a:effectLst>
            <a:softEdge rad="63500"/>
          </a:effectLst>
        </p:spPr>
        <p:txBody>
          <a:bodyPr wrap="square" rtlCol="0" anchor="t" anchorCtr="0">
            <a:spAutoFit/>
          </a:bodyPr>
          <a:lstStyle/>
          <a:p>
            <a:pPr marL="60325" lvl="1"/>
            <a:r>
              <a:rPr lang="en-US">
                <a:latin typeface="segoe ui"/>
                <a:cs typeface="Calibri"/>
              </a:rPr>
              <a:t>Long-term need for </a:t>
            </a:r>
            <a:r>
              <a:rPr lang="en-US" b="1">
                <a:latin typeface="segoe ui"/>
                <a:cs typeface="Calibri"/>
              </a:rPr>
              <a:t>updated infrastructure </a:t>
            </a:r>
            <a:r>
              <a:rPr lang="en-US">
                <a:latin typeface="segoe ui"/>
                <a:cs typeface="Calibri"/>
              </a:rPr>
              <a:t>and improved </a:t>
            </a:r>
            <a:r>
              <a:rPr lang="en-US" b="1">
                <a:latin typeface="segoe ui"/>
                <a:cs typeface="Calibri"/>
              </a:rPr>
              <a:t>safety </a:t>
            </a:r>
            <a:r>
              <a:rPr lang="en-US">
                <a:latin typeface="segoe ui"/>
                <a:cs typeface="Calibri"/>
              </a:rPr>
              <a:t>and </a:t>
            </a:r>
            <a:r>
              <a:rPr lang="en-US" b="1">
                <a:latin typeface="segoe ui"/>
                <a:cs typeface="Calibri"/>
              </a:rPr>
              <a:t>accessibility </a:t>
            </a:r>
          </a:p>
          <a:p>
            <a:pPr marL="60325" lvl="1">
              <a:buNone/>
            </a:pPr>
            <a:endParaRPr lang="en-US" b="1">
              <a:latin typeface="segoe ui"/>
              <a:cs typeface="Calibri"/>
            </a:endParaRPr>
          </a:p>
          <a:p>
            <a:pPr marL="60325" lvl="1"/>
            <a:r>
              <a:rPr lang="en-US">
                <a:latin typeface="segoe ui"/>
                <a:cs typeface="Calibri"/>
              </a:rPr>
              <a:t>Intersection crash history indicates </a:t>
            </a:r>
            <a:r>
              <a:rPr lang="en-US" b="1">
                <a:latin typeface="segoe ui"/>
                <a:cs typeface="Calibri"/>
              </a:rPr>
              <a:t>14</a:t>
            </a:r>
            <a:r>
              <a:rPr lang="en-US">
                <a:latin typeface="segoe ui"/>
                <a:cs typeface="Calibri"/>
              </a:rPr>
              <a:t> crashes </a:t>
            </a:r>
            <a:r>
              <a:rPr lang="en-US" sz="2000" i="1">
                <a:latin typeface="segoe ui"/>
                <a:cs typeface="Calibri"/>
              </a:rPr>
              <a:t>(2017-2021)</a:t>
            </a:r>
          </a:p>
          <a:p>
            <a:pPr marL="60325" lvl="2"/>
            <a:endParaRPr lang="en-US">
              <a:latin typeface="segoe ui"/>
              <a:cs typeface="Calibri"/>
            </a:endParaRPr>
          </a:p>
          <a:p>
            <a:pPr marL="346075" lvl="2" indent="-285750"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cs typeface="Calibri"/>
              </a:rPr>
              <a:t>4</a:t>
            </a:r>
            <a:r>
              <a:rPr lang="en-US">
                <a:latin typeface="segoe ui"/>
                <a:cs typeface="Calibri"/>
              </a:rPr>
              <a:t> hitting a fixed object</a:t>
            </a:r>
          </a:p>
          <a:p>
            <a:pPr marL="346075" lvl="2" indent="-285750"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cs typeface="Calibri"/>
              </a:rPr>
              <a:t>3</a:t>
            </a:r>
            <a:r>
              <a:rPr lang="en-US">
                <a:latin typeface="segoe ui"/>
                <a:cs typeface="Calibri"/>
              </a:rPr>
              <a:t> rear-end</a:t>
            </a:r>
          </a:p>
          <a:p>
            <a:pPr marL="346075" lvl="2" indent="-285750"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cs typeface="Calibri"/>
              </a:rPr>
              <a:t>3</a:t>
            </a:r>
            <a:r>
              <a:rPr lang="en-US">
                <a:latin typeface="segoe ui"/>
                <a:cs typeface="Calibri"/>
              </a:rPr>
              <a:t> sideswipe collisions</a:t>
            </a:r>
          </a:p>
          <a:p>
            <a:pPr marL="346075" lvl="2" indent="-285750"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cs typeface="Calibri"/>
              </a:rPr>
              <a:t>2</a:t>
            </a:r>
            <a:r>
              <a:rPr lang="en-US">
                <a:latin typeface="segoe ui"/>
                <a:cs typeface="Calibri"/>
              </a:rPr>
              <a:t> angle</a:t>
            </a:r>
          </a:p>
          <a:p>
            <a:pPr marL="346075" lvl="2" indent="-285750"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cs typeface="Calibri"/>
              </a:rPr>
              <a:t>2</a:t>
            </a:r>
            <a:r>
              <a:rPr lang="en-US">
                <a:latin typeface="segoe ui"/>
                <a:cs typeface="Calibri"/>
              </a:rPr>
              <a:t> other</a:t>
            </a:r>
          </a:p>
          <a:p>
            <a:pPr marL="60325" lvl="2"/>
            <a:endParaRPr lang="en-US" b="1">
              <a:latin typeface="segoe ui"/>
              <a:cs typeface="Calibri"/>
            </a:endParaRPr>
          </a:p>
          <a:p>
            <a:pPr marL="60325" lvl="2"/>
            <a:r>
              <a:rPr lang="en-US" b="1">
                <a:latin typeface="segoe ui"/>
                <a:cs typeface="Calibri"/>
              </a:rPr>
              <a:t>No reported pedestrian incidents.</a:t>
            </a:r>
          </a:p>
        </p:txBody>
      </p:sp>
    </p:spTree>
    <p:extLst>
      <p:ext uri="{BB962C8B-B14F-4D97-AF65-F5344CB8AC3E}">
        <p14:creationId xmlns:p14="http://schemas.microsoft.com/office/powerpoint/2010/main" val="344562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CEC65-BD03-4ECB-B6B2-F296D5FF2C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7825" y="384416"/>
            <a:ext cx="8997525" cy="78516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4300" b="1">
                <a:solidFill>
                  <a:schemeClr val="accent1">
                    <a:lumMod val="75000"/>
                  </a:schemeClr>
                </a:solidFill>
                <a:latin typeface="Segoe UI"/>
                <a:cs typeface="Segoe UI"/>
              </a:rPr>
              <a:t>Background &amp; Schedule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4B373E3-2657-48D3-B918-B9ABC167C7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0462" y="5381776"/>
            <a:ext cx="1376438" cy="137643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E32B455-B93C-4F99-AC4A-5A37928E3F41}"/>
              </a:ext>
            </a:extLst>
          </p:cNvPr>
          <p:cNvSpPr>
            <a:spLocks noGrp="1"/>
          </p:cNvSpPr>
          <p:nvPr/>
        </p:nvSpPr>
        <p:spPr>
          <a:xfrm>
            <a:off x="1449475" y="1609724"/>
            <a:ext cx="8754423" cy="473392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>
              <a:cs typeface="Calibri" panose="020F0502020204030204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67E8AE3-C858-4FDF-955A-EF9BC3A88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899373"/>
              </p:ext>
            </p:extLst>
          </p:nvPr>
        </p:nvGraphicFramePr>
        <p:xfrm>
          <a:off x="1164363" y="1609724"/>
          <a:ext cx="10862537" cy="500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F815ADF-D2DD-4709-A1FA-EE0AB6AEA457}"/>
              </a:ext>
            </a:extLst>
          </p:cNvPr>
          <p:cNvSpPr txBox="1"/>
          <p:nvPr/>
        </p:nvSpPr>
        <p:spPr>
          <a:xfrm>
            <a:off x="1164363" y="1169581"/>
            <a:ext cx="986327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Funding for this project is an 80/20 split between PennDOT grant and City funds. </a:t>
            </a:r>
          </a:p>
          <a:p>
            <a:r>
              <a:rPr lang="en-US" dirty="0"/>
              <a:t>Total project cost = $589,219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995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6a7bebc-1a36-470c-a305-a9b82c90212c">
      <UserInfo>
        <DisplayName/>
        <AccountId xsi:nil="true"/>
        <AccountType/>
      </UserInfo>
    </SharedWithUsers>
    <_activity xmlns="9f67bb91-bd8a-4f90-850b-5470d09223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460C7C5CB78B459767968D8B6F2D58" ma:contentTypeVersion="14" ma:contentTypeDescription="Create a new document." ma:contentTypeScope="" ma:versionID="99e625175e4189a5e0ba71d1c675e3ac">
  <xsd:schema xmlns:xsd="http://www.w3.org/2001/XMLSchema" xmlns:xs="http://www.w3.org/2001/XMLSchema" xmlns:p="http://schemas.microsoft.com/office/2006/metadata/properties" xmlns:ns3="9f67bb91-bd8a-4f90-850b-5470d0922360" xmlns:ns4="a6a7bebc-1a36-470c-a305-a9b82c90212c" targetNamespace="http://schemas.microsoft.com/office/2006/metadata/properties" ma:root="true" ma:fieldsID="19e5dd5472e843778dc5874e0ee5fee4" ns3:_="" ns4:_="">
    <xsd:import namespace="9f67bb91-bd8a-4f90-850b-5470d0922360"/>
    <xsd:import namespace="a6a7bebc-1a36-470c-a305-a9b82c9021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7bb91-bd8a-4f90-850b-5470d09223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7bebc-1a36-470c-a305-a9b82c90212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8429DE-58D7-4A72-99D4-D4612BFE287E}">
  <ds:schemaRefs>
    <ds:schemaRef ds:uri="9f67bb91-bd8a-4f90-850b-5470d0922360"/>
    <ds:schemaRef ds:uri="a6a7bebc-1a36-470c-a305-a9b82c9021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4FBF68-D7BF-48DD-BF6E-2AD6030B7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520E5D-8CDA-482E-8A35-8383DC56B375}">
  <ds:schemaRefs>
    <ds:schemaRef ds:uri="9f67bb91-bd8a-4f90-850b-5470d0922360"/>
    <ds:schemaRef ds:uri="a6a7bebc-1a36-470c-a305-a9b82c9021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17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Office Theme</vt:lpstr>
      <vt:lpstr>PowerPoint Presentation</vt:lpstr>
      <vt:lpstr>Agenda</vt:lpstr>
      <vt:lpstr>Introductions</vt:lpstr>
      <vt:lpstr>Meeting Overview</vt:lpstr>
      <vt:lpstr>Project Purpose</vt:lpstr>
      <vt:lpstr>Project Location</vt:lpstr>
      <vt:lpstr>Bike Facilities </vt:lpstr>
      <vt:lpstr>Crash History</vt:lpstr>
      <vt:lpstr>Background &amp; Schedule</vt:lpstr>
      <vt:lpstr>Survey Results</vt:lpstr>
      <vt:lpstr>Existing Conditions</vt:lpstr>
      <vt:lpstr>Design Treatments/Updates</vt:lpstr>
      <vt:lpstr>Proposed Design Sketch</vt:lpstr>
      <vt:lpstr>Average Travel Delay</vt:lpstr>
      <vt:lpstr>Summary</vt:lpstr>
      <vt:lpstr>PowerPoint Presentation</vt:lpstr>
      <vt:lpstr>Question &amp; Answer</vt:lpstr>
    </vt:vector>
  </TitlesOfParts>
  <Company>City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Young, Christopher</dc:creator>
  <cp:revision>9</cp:revision>
  <cp:lastPrinted>2023-04-19T17:33:50Z</cp:lastPrinted>
  <dcterms:created xsi:type="dcterms:W3CDTF">2019-02-04T14:35:54Z</dcterms:created>
  <dcterms:modified xsi:type="dcterms:W3CDTF">2023-09-19T14:23:46Z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0x0101007B460C7C5CB78B459767968D8B6F2D58</vt:lpwstr>
  </property>
  <property fmtid="{D5CDD505-2E9C-101B-9397-08002B2CF9AE}" pid="3" name="Order">
    <vt:r8>981900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